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6" r:id="rId2"/>
    <p:sldId id="268" r:id="rId3"/>
    <p:sldId id="281" r:id="rId4"/>
    <p:sldId id="256" r:id="rId5"/>
    <p:sldId id="271" r:id="rId6"/>
    <p:sldId id="261" r:id="rId7"/>
    <p:sldId id="262" r:id="rId8"/>
    <p:sldId id="286" r:id="rId9"/>
    <p:sldId id="269" r:id="rId10"/>
    <p:sldId id="272" r:id="rId11"/>
    <p:sldId id="280" r:id="rId12"/>
    <p:sldId id="265" r:id="rId13"/>
    <p:sldId id="274" r:id="rId14"/>
    <p:sldId id="277" r:id="rId15"/>
    <p:sldId id="276" r:id="rId16"/>
    <p:sldId id="278" r:id="rId17"/>
    <p:sldId id="279" r:id="rId18"/>
    <p:sldId id="282" r:id="rId19"/>
    <p:sldId id="283" r:id="rId20"/>
    <p:sldId id="284" r:id="rId21"/>
    <p:sldId id="28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BA70"/>
    <a:srgbClr val="FF9933"/>
    <a:srgbClr val="E66914"/>
    <a:srgbClr val="BA8CDC"/>
    <a:srgbClr val="934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5507A-7AE0-4596-8FC1-80891126C70E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22361D-9A16-4744-A594-D03AAB920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06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Defoliation also increased and intensified in the Bas-Saint-Lawrence region.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0B0DA-5630-4F53-8A78-359C00BC6B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18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DACE0-1FC0-4A4E-9E81-F3C76F9415F1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B6D16-A09B-4FDF-A55A-CE7EC282F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4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DACE0-1FC0-4A4E-9E81-F3C76F9415F1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B6D16-A09B-4FDF-A55A-CE7EC282F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05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DACE0-1FC0-4A4E-9E81-F3C76F9415F1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B6D16-A09B-4FDF-A55A-CE7EC282F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45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DACE0-1FC0-4A4E-9E81-F3C76F9415F1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B6D16-A09B-4FDF-A55A-CE7EC282F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5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DACE0-1FC0-4A4E-9E81-F3C76F9415F1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B6D16-A09B-4FDF-A55A-CE7EC282F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51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DACE0-1FC0-4A4E-9E81-F3C76F9415F1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B6D16-A09B-4FDF-A55A-CE7EC282F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64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DACE0-1FC0-4A4E-9E81-F3C76F9415F1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B6D16-A09B-4FDF-A55A-CE7EC282F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DACE0-1FC0-4A4E-9E81-F3C76F9415F1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B6D16-A09B-4FDF-A55A-CE7EC282F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27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DACE0-1FC0-4A4E-9E81-F3C76F9415F1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B6D16-A09B-4FDF-A55A-CE7EC282F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37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DACE0-1FC0-4A4E-9E81-F3C76F9415F1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B6D16-A09B-4FDF-A55A-CE7EC282F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729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DACE0-1FC0-4A4E-9E81-F3C76F9415F1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B6D16-A09B-4FDF-A55A-CE7EC282F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38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DACE0-1FC0-4A4E-9E81-F3C76F9415F1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B6D16-A09B-4FDF-A55A-CE7EC282F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3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5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forestryimages.org/images/768x512/5331008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hyperlink" Target="http://www.invasive.org/images/768x512/5331007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hyperlink" Target="http://www.maine.gov/dac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997672"/>
            <a:ext cx="5264727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Maine Forest Insect Update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6235" y="3602038"/>
            <a:ext cx="4585855" cy="1655762"/>
          </a:xfrm>
        </p:spPr>
        <p:txBody>
          <a:bodyPr/>
          <a:lstStyle/>
          <a:p>
            <a:r>
              <a:rPr lang="en-US" dirty="0"/>
              <a:t>Allison Kanoti Maine Forest Service, DACF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992090" y="487670"/>
            <a:ext cx="6228735" cy="6228735"/>
            <a:chOff x="6992588" y="629265"/>
            <a:chExt cx="6228735" cy="622873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4467" y="1592824"/>
              <a:ext cx="3483769" cy="4875261"/>
            </a:xfrm>
            <a:prstGeom prst="round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42" b="98125" l="6875" r="96250">
                          <a14:foregroundMark x1="56250" y1="73125" x2="56250" y2="73125"/>
                          <a14:foregroundMark x1="57292" y1="84375" x2="60000" y2="78958"/>
                          <a14:backgroundMark x1="27500" y1="26042" x2="27500" y2="26042"/>
                          <a14:backgroundMark x1="56042" y1="24792" x2="56042" y2="24792"/>
                          <a14:backgroundMark x1="60833" y1="30208" x2="60833" y2="30208"/>
                          <a14:backgroundMark x1="62708" y1="72917" x2="62708" y2="72917"/>
                          <a14:backgroundMark x1="56458" y1="71875" x2="56458" y2="71875"/>
                          <a14:backgroundMark x1="59792" y1="79583" x2="59792" y2="79583"/>
                          <a14:backgroundMark x1="56250" y1="82292" x2="56250" y2="82292"/>
                          <a14:backgroundMark x1="25833" y1="82500" x2="25833" y2="82500"/>
                          <a14:backgroundMark x1="26042" y1="27083" x2="26042" y2="27083"/>
                          <a14:backgroundMark x1="26042" y1="27083" x2="26042" y2="27083"/>
                          <a14:backgroundMark x1="28958" y1="30000" x2="53125" y2="66875"/>
                          <a14:backgroundMark x1="28750" y1="79583" x2="58750" y2="25833"/>
                          <a14:backgroundMark x1="59583" y1="66875" x2="53125" y2="47500"/>
                          <a14:backgroundMark x1="51458" y1="78542" x2="41875" y2="64167"/>
                          <a14:backgroundMark x1="32083" y1="82500" x2="26667" y2="80625"/>
                          <a14:backgroundMark x1="25417" y1="78125" x2="25833" y2="63333"/>
                          <a14:backgroundMark x1="28750" y1="26042" x2="47500" y2="26250"/>
                          <a14:backgroundMark x1="55000" y1="26250" x2="43125" y2="25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92588" y="629265"/>
              <a:ext cx="6228735" cy="62287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6042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Gypsy Moth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672" y="1690688"/>
            <a:ext cx="4814455" cy="4351338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Not found in All of ME</a:t>
            </a:r>
          </a:p>
          <a:p>
            <a:r>
              <a:rPr lang="en-US" sz="3600" dirty="0"/>
              <a:t>Partial State Quarantine</a:t>
            </a:r>
          </a:p>
          <a:p>
            <a:pPr lvl="1"/>
            <a:r>
              <a:rPr lang="en-US" sz="3200" dirty="0"/>
              <a:t>Expansion Overdue</a:t>
            </a:r>
          </a:p>
          <a:p>
            <a:pPr lvl="2"/>
            <a:r>
              <a:rPr lang="en-US" sz="2800" dirty="0"/>
              <a:t>Letter sent requesting feedback</a:t>
            </a:r>
          </a:p>
          <a:p>
            <a:pPr lvl="2"/>
            <a:r>
              <a:rPr lang="en-US" sz="2800" dirty="0"/>
              <a:t>Rulemaking process will happen this year.</a:t>
            </a:r>
          </a:p>
          <a:p>
            <a:pPr lvl="2"/>
            <a:r>
              <a:rPr lang="en-US" sz="2800" dirty="0"/>
              <a:t>No expansion is not an option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510" y="0"/>
            <a:ext cx="4341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50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0726" y="365125"/>
            <a:ext cx="3803073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4" y="0"/>
            <a:ext cx="7374538" cy="690807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509" y="2288668"/>
            <a:ext cx="3976254" cy="318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2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66212" y="117613"/>
            <a:ext cx="2798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Browntail Moth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17656" y="611150"/>
            <a:ext cx="46865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Heads up:</a:t>
            </a:r>
          </a:p>
          <a:p>
            <a:r>
              <a:rPr lang="en-US" sz="2800" u="sng" dirty="0"/>
              <a:t>Bigger Footprint of:</a:t>
            </a:r>
            <a:r>
              <a:rPr lang="en-US" sz="2800" dirty="0"/>
              <a:t> Web/Defoliation Detection</a:t>
            </a:r>
          </a:p>
          <a:p>
            <a:endParaRPr lang="en-US" sz="2800" dirty="0"/>
          </a:p>
          <a:p>
            <a:r>
              <a:rPr lang="en-US" sz="2800" dirty="0"/>
              <a:t>Adult Moth Detection</a:t>
            </a:r>
          </a:p>
          <a:p>
            <a:endParaRPr lang="en-US" sz="2800" dirty="0"/>
          </a:p>
          <a:p>
            <a:r>
              <a:rPr lang="en-US" sz="2800" dirty="0"/>
              <a:t>This one causes rash and other human health problems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13" y="702388"/>
            <a:ext cx="6877600" cy="6006813"/>
          </a:xfrm>
          <a:prstGeom prst="rect">
            <a:avLst/>
          </a:prstGeom>
        </p:spPr>
      </p:pic>
      <p:pic>
        <p:nvPicPr>
          <p:cNvPr id="14" name="Picture 2" descr="http://4.bp.blogspot.com/_YCzXzZWfArQ/SEQYTAihiXI/AAAAAAAABrU/w66_BrQNooM/s400/Brown+tail+larva+allergic+reation+30th+May+2008+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5637" y="4241286"/>
            <a:ext cx="3451566" cy="246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844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53"/>
            <a:ext cx="8952470" cy="6858000"/>
          </a:xfrm>
          <a:prstGeom prst="rect">
            <a:avLst/>
          </a:prstGeom>
        </p:spPr>
      </p:pic>
      <p:sp>
        <p:nvSpPr>
          <p:cNvPr id="3" name="Freeform: Shape 2"/>
          <p:cNvSpPr/>
          <p:nvPr/>
        </p:nvSpPr>
        <p:spPr>
          <a:xfrm>
            <a:off x="4951140" y="747130"/>
            <a:ext cx="269373" cy="345688"/>
          </a:xfrm>
          <a:custGeom>
            <a:avLst/>
            <a:gdLst>
              <a:gd name="connsiteX0" fmla="*/ 312235 w 369734"/>
              <a:gd name="connsiteY0" fmla="*/ 66907 h 390292"/>
              <a:gd name="connsiteX1" fmla="*/ 256479 w 369734"/>
              <a:gd name="connsiteY1" fmla="*/ 33453 h 390292"/>
              <a:gd name="connsiteX2" fmla="*/ 223025 w 369734"/>
              <a:gd name="connsiteY2" fmla="*/ 22302 h 390292"/>
              <a:gd name="connsiteX3" fmla="*/ 178420 w 369734"/>
              <a:gd name="connsiteY3" fmla="*/ 0 h 390292"/>
              <a:gd name="connsiteX4" fmla="*/ 55757 w 369734"/>
              <a:gd name="connsiteY4" fmla="*/ 22302 h 390292"/>
              <a:gd name="connsiteX5" fmla="*/ 11152 w 369734"/>
              <a:gd name="connsiteY5" fmla="*/ 78058 h 390292"/>
              <a:gd name="connsiteX6" fmla="*/ 0 w 369734"/>
              <a:gd name="connsiteY6" fmla="*/ 111512 h 390292"/>
              <a:gd name="connsiteX7" fmla="*/ 11152 w 369734"/>
              <a:gd name="connsiteY7" fmla="*/ 334536 h 390292"/>
              <a:gd name="connsiteX8" fmla="*/ 22303 w 369734"/>
              <a:gd name="connsiteY8" fmla="*/ 367990 h 390292"/>
              <a:gd name="connsiteX9" fmla="*/ 66908 w 369734"/>
              <a:gd name="connsiteY9" fmla="*/ 379141 h 390292"/>
              <a:gd name="connsiteX10" fmla="*/ 122664 w 369734"/>
              <a:gd name="connsiteY10" fmla="*/ 390292 h 390292"/>
              <a:gd name="connsiteX11" fmla="*/ 289932 w 369734"/>
              <a:gd name="connsiteY11" fmla="*/ 379141 h 390292"/>
              <a:gd name="connsiteX12" fmla="*/ 312235 w 369734"/>
              <a:gd name="connsiteY12" fmla="*/ 356839 h 390292"/>
              <a:gd name="connsiteX13" fmla="*/ 345688 w 369734"/>
              <a:gd name="connsiteY13" fmla="*/ 345688 h 390292"/>
              <a:gd name="connsiteX14" fmla="*/ 367991 w 369734"/>
              <a:gd name="connsiteY14" fmla="*/ 312234 h 390292"/>
              <a:gd name="connsiteX15" fmla="*/ 356840 w 369734"/>
              <a:gd name="connsiteY15" fmla="*/ 178419 h 390292"/>
              <a:gd name="connsiteX16" fmla="*/ 256479 w 369734"/>
              <a:gd name="connsiteY16" fmla="*/ 89209 h 390292"/>
              <a:gd name="connsiteX17" fmla="*/ 234176 w 369734"/>
              <a:gd name="connsiteY17" fmla="*/ 78058 h 39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9734" h="390292">
                <a:moveTo>
                  <a:pt x="312235" y="66907"/>
                </a:moveTo>
                <a:cubicBezTo>
                  <a:pt x="293650" y="55756"/>
                  <a:pt x="275865" y="43146"/>
                  <a:pt x="256479" y="33453"/>
                </a:cubicBezTo>
                <a:cubicBezTo>
                  <a:pt x="245965" y="28196"/>
                  <a:pt x="233829" y="26932"/>
                  <a:pt x="223025" y="22302"/>
                </a:cubicBezTo>
                <a:cubicBezTo>
                  <a:pt x="207746" y="15754"/>
                  <a:pt x="193288" y="7434"/>
                  <a:pt x="178420" y="0"/>
                </a:cubicBezTo>
                <a:cubicBezTo>
                  <a:pt x="166123" y="1537"/>
                  <a:pt x="82899" y="6017"/>
                  <a:pt x="55757" y="22302"/>
                </a:cubicBezTo>
                <a:cubicBezTo>
                  <a:pt x="40940" y="31192"/>
                  <a:pt x="17664" y="65034"/>
                  <a:pt x="11152" y="78058"/>
                </a:cubicBezTo>
                <a:cubicBezTo>
                  <a:pt x="5895" y="88572"/>
                  <a:pt x="3717" y="100361"/>
                  <a:pt x="0" y="111512"/>
                </a:cubicBezTo>
                <a:cubicBezTo>
                  <a:pt x="3717" y="185853"/>
                  <a:pt x="4704" y="260382"/>
                  <a:pt x="11152" y="334536"/>
                </a:cubicBezTo>
                <a:cubicBezTo>
                  <a:pt x="12170" y="346246"/>
                  <a:pt x="13124" y="360647"/>
                  <a:pt x="22303" y="367990"/>
                </a:cubicBezTo>
                <a:cubicBezTo>
                  <a:pt x="34271" y="377564"/>
                  <a:pt x="51947" y="375816"/>
                  <a:pt x="66908" y="379141"/>
                </a:cubicBezTo>
                <a:cubicBezTo>
                  <a:pt x="85410" y="383252"/>
                  <a:pt x="104079" y="386575"/>
                  <a:pt x="122664" y="390292"/>
                </a:cubicBezTo>
                <a:cubicBezTo>
                  <a:pt x="178420" y="386575"/>
                  <a:pt x="234902" y="388852"/>
                  <a:pt x="289932" y="379141"/>
                </a:cubicBezTo>
                <a:cubicBezTo>
                  <a:pt x="300286" y="377314"/>
                  <a:pt x="303220" y="362248"/>
                  <a:pt x="312235" y="356839"/>
                </a:cubicBezTo>
                <a:cubicBezTo>
                  <a:pt x="322314" y="350792"/>
                  <a:pt x="334537" y="349405"/>
                  <a:pt x="345688" y="345688"/>
                </a:cubicBezTo>
                <a:cubicBezTo>
                  <a:pt x="353122" y="334537"/>
                  <a:pt x="367099" y="325607"/>
                  <a:pt x="367991" y="312234"/>
                </a:cubicBezTo>
                <a:cubicBezTo>
                  <a:pt x="370969" y="267574"/>
                  <a:pt x="371737" y="220627"/>
                  <a:pt x="356840" y="178419"/>
                </a:cubicBezTo>
                <a:cubicBezTo>
                  <a:pt x="349811" y="158505"/>
                  <a:pt x="278362" y="103798"/>
                  <a:pt x="256479" y="89209"/>
                </a:cubicBezTo>
                <a:cubicBezTo>
                  <a:pt x="249563" y="84598"/>
                  <a:pt x="241610" y="81775"/>
                  <a:pt x="234176" y="78058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/>
          <p:cNvSpPr/>
          <p:nvPr/>
        </p:nvSpPr>
        <p:spPr>
          <a:xfrm>
            <a:off x="7199970" y="185852"/>
            <a:ext cx="269373" cy="345688"/>
          </a:xfrm>
          <a:custGeom>
            <a:avLst/>
            <a:gdLst>
              <a:gd name="connsiteX0" fmla="*/ 312235 w 369734"/>
              <a:gd name="connsiteY0" fmla="*/ 66907 h 390292"/>
              <a:gd name="connsiteX1" fmla="*/ 256479 w 369734"/>
              <a:gd name="connsiteY1" fmla="*/ 33453 h 390292"/>
              <a:gd name="connsiteX2" fmla="*/ 223025 w 369734"/>
              <a:gd name="connsiteY2" fmla="*/ 22302 h 390292"/>
              <a:gd name="connsiteX3" fmla="*/ 178420 w 369734"/>
              <a:gd name="connsiteY3" fmla="*/ 0 h 390292"/>
              <a:gd name="connsiteX4" fmla="*/ 55757 w 369734"/>
              <a:gd name="connsiteY4" fmla="*/ 22302 h 390292"/>
              <a:gd name="connsiteX5" fmla="*/ 11152 w 369734"/>
              <a:gd name="connsiteY5" fmla="*/ 78058 h 390292"/>
              <a:gd name="connsiteX6" fmla="*/ 0 w 369734"/>
              <a:gd name="connsiteY6" fmla="*/ 111512 h 390292"/>
              <a:gd name="connsiteX7" fmla="*/ 11152 w 369734"/>
              <a:gd name="connsiteY7" fmla="*/ 334536 h 390292"/>
              <a:gd name="connsiteX8" fmla="*/ 22303 w 369734"/>
              <a:gd name="connsiteY8" fmla="*/ 367990 h 390292"/>
              <a:gd name="connsiteX9" fmla="*/ 66908 w 369734"/>
              <a:gd name="connsiteY9" fmla="*/ 379141 h 390292"/>
              <a:gd name="connsiteX10" fmla="*/ 122664 w 369734"/>
              <a:gd name="connsiteY10" fmla="*/ 390292 h 390292"/>
              <a:gd name="connsiteX11" fmla="*/ 289932 w 369734"/>
              <a:gd name="connsiteY11" fmla="*/ 379141 h 390292"/>
              <a:gd name="connsiteX12" fmla="*/ 312235 w 369734"/>
              <a:gd name="connsiteY12" fmla="*/ 356839 h 390292"/>
              <a:gd name="connsiteX13" fmla="*/ 345688 w 369734"/>
              <a:gd name="connsiteY13" fmla="*/ 345688 h 390292"/>
              <a:gd name="connsiteX14" fmla="*/ 367991 w 369734"/>
              <a:gd name="connsiteY14" fmla="*/ 312234 h 390292"/>
              <a:gd name="connsiteX15" fmla="*/ 356840 w 369734"/>
              <a:gd name="connsiteY15" fmla="*/ 178419 h 390292"/>
              <a:gd name="connsiteX16" fmla="*/ 256479 w 369734"/>
              <a:gd name="connsiteY16" fmla="*/ 89209 h 390292"/>
              <a:gd name="connsiteX17" fmla="*/ 234176 w 369734"/>
              <a:gd name="connsiteY17" fmla="*/ 78058 h 39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9734" h="390292">
                <a:moveTo>
                  <a:pt x="312235" y="66907"/>
                </a:moveTo>
                <a:cubicBezTo>
                  <a:pt x="293650" y="55756"/>
                  <a:pt x="275865" y="43146"/>
                  <a:pt x="256479" y="33453"/>
                </a:cubicBezTo>
                <a:cubicBezTo>
                  <a:pt x="245965" y="28196"/>
                  <a:pt x="233829" y="26932"/>
                  <a:pt x="223025" y="22302"/>
                </a:cubicBezTo>
                <a:cubicBezTo>
                  <a:pt x="207746" y="15754"/>
                  <a:pt x="193288" y="7434"/>
                  <a:pt x="178420" y="0"/>
                </a:cubicBezTo>
                <a:cubicBezTo>
                  <a:pt x="166123" y="1537"/>
                  <a:pt x="82899" y="6017"/>
                  <a:pt x="55757" y="22302"/>
                </a:cubicBezTo>
                <a:cubicBezTo>
                  <a:pt x="40940" y="31192"/>
                  <a:pt x="17664" y="65034"/>
                  <a:pt x="11152" y="78058"/>
                </a:cubicBezTo>
                <a:cubicBezTo>
                  <a:pt x="5895" y="88572"/>
                  <a:pt x="3717" y="100361"/>
                  <a:pt x="0" y="111512"/>
                </a:cubicBezTo>
                <a:cubicBezTo>
                  <a:pt x="3717" y="185853"/>
                  <a:pt x="4704" y="260382"/>
                  <a:pt x="11152" y="334536"/>
                </a:cubicBezTo>
                <a:cubicBezTo>
                  <a:pt x="12170" y="346246"/>
                  <a:pt x="13124" y="360647"/>
                  <a:pt x="22303" y="367990"/>
                </a:cubicBezTo>
                <a:cubicBezTo>
                  <a:pt x="34271" y="377564"/>
                  <a:pt x="51947" y="375816"/>
                  <a:pt x="66908" y="379141"/>
                </a:cubicBezTo>
                <a:cubicBezTo>
                  <a:pt x="85410" y="383252"/>
                  <a:pt x="104079" y="386575"/>
                  <a:pt x="122664" y="390292"/>
                </a:cubicBezTo>
                <a:cubicBezTo>
                  <a:pt x="178420" y="386575"/>
                  <a:pt x="234902" y="388852"/>
                  <a:pt x="289932" y="379141"/>
                </a:cubicBezTo>
                <a:cubicBezTo>
                  <a:pt x="300286" y="377314"/>
                  <a:pt x="303220" y="362248"/>
                  <a:pt x="312235" y="356839"/>
                </a:cubicBezTo>
                <a:cubicBezTo>
                  <a:pt x="322314" y="350792"/>
                  <a:pt x="334537" y="349405"/>
                  <a:pt x="345688" y="345688"/>
                </a:cubicBezTo>
                <a:cubicBezTo>
                  <a:pt x="353122" y="334537"/>
                  <a:pt x="367099" y="325607"/>
                  <a:pt x="367991" y="312234"/>
                </a:cubicBezTo>
                <a:cubicBezTo>
                  <a:pt x="370969" y="267574"/>
                  <a:pt x="371737" y="220627"/>
                  <a:pt x="356840" y="178419"/>
                </a:cubicBezTo>
                <a:cubicBezTo>
                  <a:pt x="349811" y="158505"/>
                  <a:pt x="278362" y="103798"/>
                  <a:pt x="256479" y="89209"/>
                </a:cubicBezTo>
                <a:cubicBezTo>
                  <a:pt x="249563" y="84598"/>
                  <a:pt x="241610" y="81775"/>
                  <a:pt x="234176" y="78058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/>
          <p:cNvSpPr/>
          <p:nvPr/>
        </p:nvSpPr>
        <p:spPr>
          <a:xfrm>
            <a:off x="4951140" y="1936593"/>
            <a:ext cx="269373" cy="345688"/>
          </a:xfrm>
          <a:custGeom>
            <a:avLst/>
            <a:gdLst>
              <a:gd name="connsiteX0" fmla="*/ 312235 w 369734"/>
              <a:gd name="connsiteY0" fmla="*/ 66907 h 390292"/>
              <a:gd name="connsiteX1" fmla="*/ 256479 w 369734"/>
              <a:gd name="connsiteY1" fmla="*/ 33453 h 390292"/>
              <a:gd name="connsiteX2" fmla="*/ 223025 w 369734"/>
              <a:gd name="connsiteY2" fmla="*/ 22302 h 390292"/>
              <a:gd name="connsiteX3" fmla="*/ 178420 w 369734"/>
              <a:gd name="connsiteY3" fmla="*/ 0 h 390292"/>
              <a:gd name="connsiteX4" fmla="*/ 55757 w 369734"/>
              <a:gd name="connsiteY4" fmla="*/ 22302 h 390292"/>
              <a:gd name="connsiteX5" fmla="*/ 11152 w 369734"/>
              <a:gd name="connsiteY5" fmla="*/ 78058 h 390292"/>
              <a:gd name="connsiteX6" fmla="*/ 0 w 369734"/>
              <a:gd name="connsiteY6" fmla="*/ 111512 h 390292"/>
              <a:gd name="connsiteX7" fmla="*/ 11152 w 369734"/>
              <a:gd name="connsiteY7" fmla="*/ 334536 h 390292"/>
              <a:gd name="connsiteX8" fmla="*/ 22303 w 369734"/>
              <a:gd name="connsiteY8" fmla="*/ 367990 h 390292"/>
              <a:gd name="connsiteX9" fmla="*/ 66908 w 369734"/>
              <a:gd name="connsiteY9" fmla="*/ 379141 h 390292"/>
              <a:gd name="connsiteX10" fmla="*/ 122664 w 369734"/>
              <a:gd name="connsiteY10" fmla="*/ 390292 h 390292"/>
              <a:gd name="connsiteX11" fmla="*/ 289932 w 369734"/>
              <a:gd name="connsiteY11" fmla="*/ 379141 h 390292"/>
              <a:gd name="connsiteX12" fmla="*/ 312235 w 369734"/>
              <a:gd name="connsiteY12" fmla="*/ 356839 h 390292"/>
              <a:gd name="connsiteX13" fmla="*/ 345688 w 369734"/>
              <a:gd name="connsiteY13" fmla="*/ 345688 h 390292"/>
              <a:gd name="connsiteX14" fmla="*/ 367991 w 369734"/>
              <a:gd name="connsiteY14" fmla="*/ 312234 h 390292"/>
              <a:gd name="connsiteX15" fmla="*/ 356840 w 369734"/>
              <a:gd name="connsiteY15" fmla="*/ 178419 h 390292"/>
              <a:gd name="connsiteX16" fmla="*/ 256479 w 369734"/>
              <a:gd name="connsiteY16" fmla="*/ 89209 h 390292"/>
              <a:gd name="connsiteX17" fmla="*/ 234176 w 369734"/>
              <a:gd name="connsiteY17" fmla="*/ 78058 h 39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9734" h="390292">
                <a:moveTo>
                  <a:pt x="312235" y="66907"/>
                </a:moveTo>
                <a:cubicBezTo>
                  <a:pt x="293650" y="55756"/>
                  <a:pt x="275865" y="43146"/>
                  <a:pt x="256479" y="33453"/>
                </a:cubicBezTo>
                <a:cubicBezTo>
                  <a:pt x="245965" y="28196"/>
                  <a:pt x="233829" y="26932"/>
                  <a:pt x="223025" y="22302"/>
                </a:cubicBezTo>
                <a:cubicBezTo>
                  <a:pt x="207746" y="15754"/>
                  <a:pt x="193288" y="7434"/>
                  <a:pt x="178420" y="0"/>
                </a:cubicBezTo>
                <a:cubicBezTo>
                  <a:pt x="166123" y="1537"/>
                  <a:pt x="82899" y="6017"/>
                  <a:pt x="55757" y="22302"/>
                </a:cubicBezTo>
                <a:cubicBezTo>
                  <a:pt x="40940" y="31192"/>
                  <a:pt x="17664" y="65034"/>
                  <a:pt x="11152" y="78058"/>
                </a:cubicBezTo>
                <a:cubicBezTo>
                  <a:pt x="5895" y="88572"/>
                  <a:pt x="3717" y="100361"/>
                  <a:pt x="0" y="111512"/>
                </a:cubicBezTo>
                <a:cubicBezTo>
                  <a:pt x="3717" y="185853"/>
                  <a:pt x="4704" y="260382"/>
                  <a:pt x="11152" y="334536"/>
                </a:cubicBezTo>
                <a:cubicBezTo>
                  <a:pt x="12170" y="346246"/>
                  <a:pt x="13124" y="360647"/>
                  <a:pt x="22303" y="367990"/>
                </a:cubicBezTo>
                <a:cubicBezTo>
                  <a:pt x="34271" y="377564"/>
                  <a:pt x="51947" y="375816"/>
                  <a:pt x="66908" y="379141"/>
                </a:cubicBezTo>
                <a:cubicBezTo>
                  <a:pt x="85410" y="383252"/>
                  <a:pt x="104079" y="386575"/>
                  <a:pt x="122664" y="390292"/>
                </a:cubicBezTo>
                <a:cubicBezTo>
                  <a:pt x="178420" y="386575"/>
                  <a:pt x="234902" y="388852"/>
                  <a:pt x="289932" y="379141"/>
                </a:cubicBezTo>
                <a:cubicBezTo>
                  <a:pt x="300286" y="377314"/>
                  <a:pt x="303220" y="362248"/>
                  <a:pt x="312235" y="356839"/>
                </a:cubicBezTo>
                <a:cubicBezTo>
                  <a:pt x="322314" y="350792"/>
                  <a:pt x="334537" y="349405"/>
                  <a:pt x="345688" y="345688"/>
                </a:cubicBezTo>
                <a:cubicBezTo>
                  <a:pt x="353122" y="334537"/>
                  <a:pt x="367099" y="325607"/>
                  <a:pt x="367991" y="312234"/>
                </a:cubicBezTo>
                <a:cubicBezTo>
                  <a:pt x="370969" y="267574"/>
                  <a:pt x="371737" y="220627"/>
                  <a:pt x="356840" y="178419"/>
                </a:cubicBezTo>
                <a:cubicBezTo>
                  <a:pt x="349811" y="158505"/>
                  <a:pt x="278362" y="103798"/>
                  <a:pt x="256479" y="89209"/>
                </a:cubicBezTo>
                <a:cubicBezTo>
                  <a:pt x="249563" y="84598"/>
                  <a:pt x="241610" y="81775"/>
                  <a:pt x="234176" y="78058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/>
        </p:nvSpPr>
        <p:spPr>
          <a:xfrm>
            <a:off x="5649950" y="2438399"/>
            <a:ext cx="269373" cy="345688"/>
          </a:xfrm>
          <a:custGeom>
            <a:avLst/>
            <a:gdLst>
              <a:gd name="connsiteX0" fmla="*/ 312235 w 369734"/>
              <a:gd name="connsiteY0" fmla="*/ 66907 h 390292"/>
              <a:gd name="connsiteX1" fmla="*/ 256479 w 369734"/>
              <a:gd name="connsiteY1" fmla="*/ 33453 h 390292"/>
              <a:gd name="connsiteX2" fmla="*/ 223025 w 369734"/>
              <a:gd name="connsiteY2" fmla="*/ 22302 h 390292"/>
              <a:gd name="connsiteX3" fmla="*/ 178420 w 369734"/>
              <a:gd name="connsiteY3" fmla="*/ 0 h 390292"/>
              <a:gd name="connsiteX4" fmla="*/ 55757 w 369734"/>
              <a:gd name="connsiteY4" fmla="*/ 22302 h 390292"/>
              <a:gd name="connsiteX5" fmla="*/ 11152 w 369734"/>
              <a:gd name="connsiteY5" fmla="*/ 78058 h 390292"/>
              <a:gd name="connsiteX6" fmla="*/ 0 w 369734"/>
              <a:gd name="connsiteY6" fmla="*/ 111512 h 390292"/>
              <a:gd name="connsiteX7" fmla="*/ 11152 w 369734"/>
              <a:gd name="connsiteY7" fmla="*/ 334536 h 390292"/>
              <a:gd name="connsiteX8" fmla="*/ 22303 w 369734"/>
              <a:gd name="connsiteY8" fmla="*/ 367990 h 390292"/>
              <a:gd name="connsiteX9" fmla="*/ 66908 w 369734"/>
              <a:gd name="connsiteY9" fmla="*/ 379141 h 390292"/>
              <a:gd name="connsiteX10" fmla="*/ 122664 w 369734"/>
              <a:gd name="connsiteY10" fmla="*/ 390292 h 390292"/>
              <a:gd name="connsiteX11" fmla="*/ 289932 w 369734"/>
              <a:gd name="connsiteY11" fmla="*/ 379141 h 390292"/>
              <a:gd name="connsiteX12" fmla="*/ 312235 w 369734"/>
              <a:gd name="connsiteY12" fmla="*/ 356839 h 390292"/>
              <a:gd name="connsiteX13" fmla="*/ 345688 w 369734"/>
              <a:gd name="connsiteY13" fmla="*/ 345688 h 390292"/>
              <a:gd name="connsiteX14" fmla="*/ 367991 w 369734"/>
              <a:gd name="connsiteY14" fmla="*/ 312234 h 390292"/>
              <a:gd name="connsiteX15" fmla="*/ 356840 w 369734"/>
              <a:gd name="connsiteY15" fmla="*/ 178419 h 390292"/>
              <a:gd name="connsiteX16" fmla="*/ 256479 w 369734"/>
              <a:gd name="connsiteY16" fmla="*/ 89209 h 390292"/>
              <a:gd name="connsiteX17" fmla="*/ 234176 w 369734"/>
              <a:gd name="connsiteY17" fmla="*/ 78058 h 39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9734" h="390292">
                <a:moveTo>
                  <a:pt x="312235" y="66907"/>
                </a:moveTo>
                <a:cubicBezTo>
                  <a:pt x="293650" y="55756"/>
                  <a:pt x="275865" y="43146"/>
                  <a:pt x="256479" y="33453"/>
                </a:cubicBezTo>
                <a:cubicBezTo>
                  <a:pt x="245965" y="28196"/>
                  <a:pt x="233829" y="26932"/>
                  <a:pt x="223025" y="22302"/>
                </a:cubicBezTo>
                <a:cubicBezTo>
                  <a:pt x="207746" y="15754"/>
                  <a:pt x="193288" y="7434"/>
                  <a:pt x="178420" y="0"/>
                </a:cubicBezTo>
                <a:cubicBezTo>
                  <a:pt x="166123" y="1537"/>
                  <a:pt x="82899" y="6017"/>
                  <a:pt x="55757" y="22302"/>
                </a:cubicBezTo>
                <a:cubicBezTo>
                  <a:pt x="40940" y="31192"/>
                  <a:pt x="17664" y="65034"/>
                  <a:pt x="11152" y="78058"/>
                </a:cubicBezTo>
                <a:cubicBezTo>
                  <a:pt x="5895" y="88572"/>
                  <a:pt x="3717" y="100361"/>
                  <a:pt x="0" y="111512"/>
                </a:cubicBezTo>
                <a:cubicBezTo>
                  <a:pt x="3717" y="185853"/>
                  <a:pt x="4704" y="260382"/>
                  <a:pt x="11152" y="334536"/>
                </a:cubicBezTo>
                <a:cubicBezTo>
                  <a:pt x="12170" y="346246"/>
                  <a:pt x="13124" y="360647"/>
                  <a:pt x="22303" y="367990"/>
                </a:cubicBezTo>
                <a:cubicBezTo>
                  <a:pt x="34271" y="377564"/>
                  <a:pt x="51947" y="375816"/>
                  <a:pt x="66908" y="379141"/>
                </a:cubicBezTo>
                <a:cubicBezTo>
                  <a:pt x="85410" y="383252"/>
                  <a:pt x="104079" y="386575"/>
                  <a:pt x="122664" y="390292"/>
                </a:cubicBezTo>
                <a:cubicBezTo>
                  <a:pt x="178420" y="386575"/>
                  <a:pt x="234902" y="388852"/>
                  <a:pt x="289932" y="379141"/>
                </a:cubicBezTo>
                <a:cubicBezTo>
                  <a:pt x="300286" y="377314"/>
                  <a:pt x="303220" y="362248"/>
                  <a:pt x="312235" y="356839"/>
                </a:cubicBezTo>
                <a:cubicBezTo>
                  <a:pt x="322314" y="350792"/>
                  <a:pt x="334537" y="349405"/>
                  <a:pt x="345688" y="345688"/>
                </a:cubicBezTo>
                <a:cubicBezTo>
                  <a:pt x="353122" y="334537"/>
                  <a:pt x="367099" y="325607"/>
                  <a:pt x="367991" y="312234"/>
                </a:cubicBezTo>
                <a:cubicBezTo>
                  <a:pt x="370969" y="267574"/>
                  <a:pt x="371737" y="220627"/>
                  <a:pt x="356840" y="178419"/>
                </a:cubicBezTo>
                <a:cubicBezTo>
                  <a:pt x="349811" y="158505"/>
                  <a:pt x="278362" y="103798"/>
                  <a:pt x="256479" y="89209"/>
                </a:cubicBezTo>
                <a:cubicBezTo>
                  <a:pt x="249563" y="84598"/>
                  <a:pt x="241610" y="81775"/>
                  <a:pt x="234176" y="78058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3241286" y="1401335"/>
            <a:ext cx="269373" cy="345688"/>
          </a:xfrm>
          <a:custGeom>
            <a:avLst/>
            <a:gdLst>
              <a:gd name="connsiteX0" fmla="*/ 312235 w 369734"/>
              <a:gd name="connsiteY0" fmla="*/ 66907 h 390292"/>
              <a:gd name="connsiteX1" fmla="*/ 256479 w 369734"/>
              <a:gd name="connsiteY1" fmla="*/ 33453 h 390292"/>
              <a:gd name="connsiteX2" fmla="*/ 223025 w 369734"/>
              <a:gd name="connsiteY2" fmla="*/ 22302 h 390292"/>
              <a:gd name="connsiteX3" fmla="*/ 178420 w 369734"/>
              <a:gd name="connsiteY3" fmla="*/ 0 h 390292"/>
              <a:gd name="connsiteX4" fmla="*/ 55757 w 369734"/>
              <a:gd name="connsiteY4" fmla="*/ 22302 h 390292"/>
              <a:gd name="connsiteX5" fmla="*/ 11152 w 369734"/>
              <a:gd name="connsiteY5" fmla="*/ 78058 h 390292"/>
              <a:gd name="connsiteX6" fmla="*/ 0 w 369734"/>
              <a:gd name="connsiteY6" fmla="*/ 111512 h 390292"/>
              <a:gd name="connsiteX7" fmla="*/ 11152 w 369734"/>
              <a:gd name="connsiteY7" fmla="*/ 334536 h 390292"/>
              <a:gd name="connsiteX8" fmla="*/ 22303 w 369734"/>
              <a:gd name="connsiteY8" fmla="*/ 367990 h 390292"/>
              <a:gd name="connsiteX9" fmla="*/ 66908 w 369734"/>
              <a:gd name="connsiteY9" fmla="*/ 379141 h 390292"/>
              <a:gd name="connsiteX10" fmla="*/ 122664 w 369734"/>
              <a:gd name="connsiteY10" fmla="*/ 390292 h 390292"/>
              <a:gd name="connsiteX11" fmla="*/ 289932 w 369734"/>
              <a:gd name="connsiteY11" fmla="*/ 379141 h 390292"/>
              <a:gd name="connsiteX12" fmla="*/ 312235 w 369734"/>
              <a:gd name="connsiteY12" fmla="*/ 356839 h 390292"/>
              <a:gd name="connsiteX13" fmla="*/ 345688 w 369734"/>
              <a:gd name="connsiteY13" fmla="*/ 345688 h 390292"/>
              <a:gd name="connsiteX14" fmla="*/ 367991 w 369734"/>
              <a:gd name="connsiteY14" fmla="*/ 312234 h 390292"/>
              <a:gd name="connsiteX15" fmla="*/ 356840 w 369734"/>
              <a:gd name="connsiteY15" fmla="*/ 178419 h 390292"/>
              <a:gd name="connsiteX16" fmla="*/ 256479 w 369734"/>
              <a:gd name="connsiteY16" fmla="*/ 89209 h 390292"/>
              <a:gd name="connsiteX17" fmla="*/ 234176 w 369734"/>
              <a:gd name="connsiteY17" fmla="*/ 78058 h 39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9734" h="390292">
                <a:moveTo>
                  <a:pt x="312235" y="66907"/>
                </a:moveTo>
                <a:cubicBezTo>
                  <a:pt x="293650" y="55756"/>
                  <a:pt x="275865" y="43146"/>
                  <a:pt x="256479" y="33453"/>
                </a:cubicBezTo>
                <a:cubicBezTo>
                  <a:pt x="245965" y="28196"/>
                  <a:pt x="233829" y="26932"/>
                  <a:pt x="223025" y="22302"/>
                </a:cubicBezTo>
                <a:cubicBezTo>
                  <a:pt x="207746" y="15754"/>
                  <a:pt x="193288" y="7434"/>
                  <a:pt x="178420" y="0"/>
                </a:cubicBezTo>
                <a:cubicBezTo>
                  <a:pt x="166123" y="1537"/>
                  <a:pt x="82899" y="6017"/>
                  <a:pt x="55757" y="22302"/>
                </a:cubicBezTo>
                <a:cubicBezTo>
                  <a:pt x="40940" y="31192"/>
                  <a:pt x="17664" y="65034"/>
                  <a:pt x="11152" y="78058"/>
                </a:cubicBezTo>
                <a:cubicBezTo>
                  <a:pt x="5895" y="88572"/>
                  <a:pt x="3717" y="100361"/>
                  <a:pt x="0" y="111512"/>
                </a:cubicBezTo>
                <a:cubicBezTo>
                  <a:pt x="3717" y="185853"/>
                  <a:pt x="4704" y="260382"/>
                  <a:pt x="11152" y="334536"/>
                </a:cubicBezTo>
                <a:cubicBezTo>
                  <a:pt x="12170" y="346246"/>
                  <a:pt x="13124" y="360647"/>
                  <a:pt x="22303" y="367990"/>
                </a:cubicBezTo>
                <a:cubicBezTo>
                  <a:pt x="34271" y="377564"/>
                  <a:pt x="51947" y="375816"/>
                  <a:pt x="66908" y="379141"/>
                </a:cubicBezTo>
                <a:cubicBezTo>
                  <a:pt x="85410" y="383252"/>
                  <a:pt x="104079" y="386575"/>
                  <a:pt x="122664" y="390292"/>
                </a:cubicBezTo>
                <a:cubicBezTo>
                  <a:pt x="178420" y="386575"/>
                  <a:pt x="234902" y="388852"/>
                  <a:pt x="289932" y="379141"/>
                </a:cubicBezTo>
                <a:cubicBezTo>
                  <a:pt x="300286" y="377314"/>
                  <a:pt x="303220" y="362248"/>
                  <a:pt x="312235" y="356839"/>
                </a:cubicBezTo>
                <a:cubicBezTo>
                  <a:pt x="322314" y="350792"/>
                  <a:pt x="334537" y="349405"/>
                  <a:pt x="345688" y="345688"/>
                </a:cubicBezTo>
                <a:cubicBezTo>
                  <a:pt x="353122" y="334537"/>
                  <a:pt x="367099" y="325607"/>
                  <a:pt x="367991" y="312234"/>
                </a:cubicBezTo>
                <a:cubicBezTo>
                  <a:pt x="370969" y="267574"/>
                  <a:pt x="371737" y="220627"/>
                  <a:pt x="356840" y="178419"/>
                </a:cubicBezTo>
                <a:cubicBezTo>
                  <a:pt x="349811" y="158505"/>
                  <a:pt x="278362" y="103798"/>
                  <a:pt x="256479" y="89209"/>
                </a:cubicBezTo>
                <a:cubicBezTo>
                  <a:pt x="249563" y="84598"/>
                  <a:pt x="241610" y="81775"/>
                  <a:pt x="234176" y="78058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/>
        </p:nvSpPr>
        <p:spPr>
          <a:xfrm>
            <a:off x="4341548" y="3447584"/>
            <a:ext cx="269373" cy="345688"/>
          </a:xfrm>
          <a:custGeom>
            <a:avLst/>
            <a:gdLst>
              <a:gd name="connsiteX0" fmla="*/ 312235 w 369734"/>
              <a:gd name="connsiteY0" fmla="*/ 66907 h 390292"/>
              <a:gd name="connsiteX1" fmla="*/ 256479 w 369734"/>
              <a:gd name="connsiteY1" fmla="*/ 33453 h 390292"/>
              <a:gd name="connsiteX2" fmla="*/ 223025 w 369734"/>
              <a:gd name="connsiteY2" fmla="*/ 22302 h 390292"/>
              <a:gd name="connsiteX3" fmla="*/ 178420 w 369734"/>
              <a:gd name="connsiteY3" fmla="*/ 0 h 390292"/>
              <a:gd name="connsiteX4" fmla="*/ 55757 w 369734"/>
              <a:gd name="connsiteY4" fmla="*/ 22302 h 390292"/>
              <a:gd name="connsiteX5" fmla="*/ 11152 w 369734"/>
              <a:gd name="connsiteY5" fmla="*/ 78058 h 390292"/>
              <a:gd name="connsiteX6" fmla="*/ 0 w 369734"/>
              <a:gd name="connsiteY6" fmla="*/ 111512 h 390292"/>
              <a:gd name="connsiteX7" fmla="*/ 11152 w 369734"/>
              <a:gd name="connsiteY7" fmla="*/ 334536 h 390292"/>
              <a:gd name="connsiteX8" fmla="*/ 22303 w 369734"/>
              <a:gd name="connsiteY8" fmla="*/ 367990 h 390292"/>
              <a:gd name="connsiteX9" fmla="*/ 66908 w 369734"/>
              <a:gd name="connsiteY9" fmla="*/ 379141 h 390292"/>
              <a:gd name="connsiteX10" fmla="*/ 122664 w 369734"/>
              <a:gd name="connsiteY10" fmla="*/ 390292 h 390292"/>
              <a:gd name="connsiteX11" fmla="*/ 289932 w 369734"/>
              <a:gd name="connsiteY11" fmla="*/ 379141 h 390292"/>
              <a:gd name="connsiteX12" fmla="*/ 312235 w 369734"/>
              <a:gd name="connsiteY12" fmla="*/ 356839 h 390292"/>
              <a:gd name="connsiteX13" fmla="*/ 345688 w 369734"/>
              <a:gd name="connsiteY13" fmla="*/ 345688 h 390292"/>
              <a:gd name="connsiteX14" fmla="*/ 367991 w 369734"/>
              <a:gd name="connsiteY14" fmla="*/ 312234 h 390292"/>
              <a:gd name="connsiteX15" fmla="*/ 356840 w 369734"/>
              <a:gd name="connsiteY15" fmla="*/ 178419 h 390292"/>
              <a:gd name="connsiteX16" fmla="*/ 256479 w 369734"/>
              <a:gd name="connsiteY16" fmla="*/ 89209 h 390292"/>
              <a:gd name="connsiteX17" fmla="*/ 234176 w 369734"/>
              <a:gd name="connsiteY17" fmla="*/ 78058 h 39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9734" h="390292">
                <a:moveTo>
                  <a:pt x="312235" y="66907"/>
                </a:moveTo>
                <a:cubicBezTo>
                  <a:pt x="293650" y="55756"/>
                  <a:pt x="275865" y="43146"/>
                  <a:pt x="256479" y="33453"/>
                </a:cubicBezTo>
                <a:cubicBezTo>
                  <a:pt x="245965" y="28196"/>
                  <a:pt x="233829" y="26932"/>
                  <a:pt x="223025" y="22302"/>
                </a:cubicBezTo>
                <a:cubicBezTo>
                  <a:pt x="207746" y="15754"/>
                  <a:pt x="193288" y="7434"/>
                  <a:pt x="178420" y="0"/>
                </a:cubicBezTo>
                <a:cubicBezTo>
                  <a:pt x="166123" y="1537"/>
                  <a:pt x="82899" y="6017"/>
                  <a:pt x="55757" y="22302"/>
                </a:cubicBezTo>
                <a:cubicBezTo>
                  <a:pt x="40940" y="31192"/>
                  <a:pt x="17664" y="65034"/>
                  <a:pt x="11152" y="78058"/>
                </a:cubicBezTo>
                <a:cubicBezTo>
                  <a:pt x="5895" y="88572"/>
                  <a:pt x="3717" y="100361"/>
                  <a:pt x="0" y="111512"/>
                </a:cubicBezTo>
                <a:cubicBezTo>
                  <a:pt x="3717" y="185853"/>
                  <a:pt x="4704" y="260382"/>
                  <a:pt x="11152" y="334536"/>
                </a:cubicBezTo>
                <a:cubicBezTo>
                  <a:pt x="12170" y="346246"/>
                  <a:pt x="13124" y="360647"/>
                  <a:pt x="22303" y="367990"/>
                </a:cubicBezTo>
                <a:cubicBezTo>
                  <a:pt x="34271" y="377564"/>
                  <a:pt x="51947" y="375816"/>
                  <a:pt x="66908" y="379141"/>
                </a:cubicBezTo>
                <a:cubicBezTo>
                  <a:pt x="85410" y="383252"/>
                  <a:pt x="104079" y="386575"/>
                  <a:pt x="122664" y="390292"/>
                </a:cubicBezTo>
                <a:cubicBezTo>
                  <a:pt x="178420" y="386575"/>
                  <a:pt x="234902" y="388852"/>
                  <a:pt x="289932" y="379141"/>
                </a:cubicBezTo>
                <a:cubicBezTo>
                  <a:pt x="300286" y="377314"/>
                  <a:pt x="303220" y="362248"/>
                  <a:pt x="312235" y="356839"/>
                </a:cubicBezTo>
                <a:cubicBezTo>
                  <a:pt x="322314" y="350792"/>
                  <a:pt x="334537" y="349405"/>
                  <a:pt x="345688" y="345688"/>
                </a:cubicBezTo>
                <a:cubicBezTo>
                  <a:pt x="353122" y="334537"/>
                  <a:pt x="367099" y="325607"/>
                  <a:pt x="367991" y="312234"/>
                </a:cubicBezTo>
                <a:cubicBezTo>
                  <a:pt x="370969" y="267574"/>
                  <a:pt x="371737" y="220627"/>
                  <a:pt x="356840" y="178419"/>
                </a:cubicBezTo>
                <a:cubicBezTo>
                  <a:pt x="349811" y="158505"/>
                  <a:pt x="278362" y="103798"/>
                  <a:pt x="256479" y="89209"/>
                </a:cubicBezTo>
                <a:cubicBezTo>
                  <a:pt x="249563" y="84598"/>
                  <a:pt x="241610" y="81775"/>
                  <a:pt x="234176" y="78058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/>
        </p:nvSpPr>
        <p:spPr>
          <a:xfrm>
            <a:off x="2159618" y="2611243"/>
            <a:ext cx="269373" cy="345688"/>
          </a:xfrm>
          <a:custGeom>
            <a:avLst/>
            <a:gdLst>
              <a:gd name="connsiteX0" fmla="*/ 312235 w 369734"/>
              <a:gd name="connsiteY0" fmla="*/ 66907 h 390292"/>
              <a:gd name="connsiteX1" fmla="*/ 256479 w 369734"/>
              <a:gd name="connsiteY1" fmla="*/ 33453 h 390292"/>
              <a:gd name="connsiteX2" fmla="*/ 223025 w 369734"/>
              <a:gd name="connsiteY2" fmla="*/ 22302 h 390292"/>
              <a:gd name="connsiteX3" fmla="*/ 178420 w 369734"/>
              <a:gd name="connsiteY3" fmla="*/ 0 h 390292"/>
              <a:gd name="connsiteX4" fmla="*/ 55757 w 369734"/>
              <a:gd name="connsiteY4" fmla="*/ 22302 h 390292"/>
              <a:gd name="connsiteX5" fmla="*/ 11152 w 369734"/>
              <a:gd name="connsiteY5" fmla="*/ 78058 h 390292"/>
              <a:gd name="connsiteX6" fmla="*/ 0 w 369734"/>
              <a:gd name="connsiteY6" fmla="*/ 111512 h 390292"/>
              <a:gd name="connsiteX7" fmla="*/ 11152 w 369734"/>
              <a:gd name="connsiteY7" fmla="*/ 334536 h 390292"/>
              <a:gd name="connsiteX8" fmla="*/ 22303 w 369734"/>
              <a:gd name="connsiteY8" fmla="*/ 367990 h 390292"/>
              <a:gd name="connsiteX9" fmla="*/ 66908 w 369734"/>
              <a:gd name="connsiteY9" fmla="*/ 379141 h 390292"/>
              <a:gd name="connsiteX10" fmla="*/ 122664 w 369734"/>
              <a:gd name="connsiteY10" fmla="*/ 390292 h 390292"/>
              <a:gd name="connsiteX11" fmla="*/ 289932 w 369734"/>
              <a:gd name="connsiteY11" fmla="*/ 379141 h 390292"/>
              <a:gd name="connsiteX12" fmla="*/ 312235 w 369734"/>
              <a:gd name="connsiteY12" fmla="*/ 356839 h 390292"/>
              <a:gd name="connsiteX13" fmla="*/ 345688 w 369734"/>
              <a:gd name="connsiteY13" fmla="*/ 345688 h 390292"/>
              <a:gd name="connsiteX14" fmla="*/ 367991 w 369734"/>
              <a:gd name="connsiteY14" fmla="*/ 312234 h 390292"/>
              <a:gd name="connsiteX15" fmla="*/ 356840 w 369734"/>
              <a:gd name="connsiteY15" fmla="*/ 178419 h 390292"/>
              <a:gd name="connsiteX16" fmla="*/ 256479 w 369734"/>
              <a:gd name="connsiteY16" fmla="*/ 89209 h 390292"/>
              <a:gd name="connsiteX17" fmla="*/ 234176 w 369734"/>
              <a:gd name="connsiteY17" fmla="*/ 78058 h 39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9734" h="390292">
                <a:moveTo>
                  <a:pt x="312235" y="66907"/>
                </a:moveTo>
                <a:cubicBezTo>
                  <a:pt x="293650" y="55756"/>
                  <a:pt x="275865" y="43146"/>
                  <a:pt x="256479" y="33453"/>
                </a:cubicBezTo>
                <a:cubicBezTo>
                  <a:pt x="245965" y="28196"/>
                  <a:pt x="233829" y="26932"/>
                  <a:pt x="223025" y="22302"/>
                </a:cubicBezTo>
                <a:cubicBezTo>
                  <a:pt x="207746" y="15754"/>
                  <a:pt x="193288" y="7434"/>
                  <a:pt x="178420" y="0"/>
                </a:cubicBezTo>
                <a:cubicBezTo>
                  <a:pt x="166123" y="1537"/>
                  <a:pt x="82899" y="6017"/>
                  <a:pt x="55757" y="22302"/>
                </a:cubicBezTo>
                <a:cubicBezTo>
                  <a:pt x="40940" y="31192"/>
                  <a:pt x="17664" y="65034"/>
                  <a:pt x="11152" y="78058"/>
                </a:cubicBezTo>
                <a:cubicBezTo>
                  <a:pt x="5895" y="88572"/>
                  <a:pt x="3717" y="100361"/>
                  <a:pt x="0" y="111512"/>
                </a:cubicBezTo>
                <a:cubicBezTo>
                  <a:pt x="3717" y="185853"/>
                  <a:pt x="4704" y="260382"/>
                  <a:pt x="11152" y="334536"/>
                </a:cubicBezTo>
                <a:cubicBezTo>
                  <a:pt x="12170" y="346246"/>
                  <a:pt x="13124" y="360647"/>
                  <a:pt x="22303" y="367990"/>
                </a:cubicBezTo>
                <a:cubicBezTo>
                  <a:pt x="34271" y="377564"/>
                  <a:pt x="51947" y="375816"/>
                  <a:pt x="66908" y="379141"/>
                </a:cubicBezTo>
                <a:cubicBezTo>
                  <a:pt x="85410" y="383252"/>
                  <a:pt x="104079" y="386575"/>
                  <a:pt x="122664" y="390292"/>
                </a:cubicBezTo>
                <a:cubicBezTo>
                  <a:pt x="178420" y="386575"/>
                  <a:pt x="234902" y="388852"/>
                  <a:pt x="289932" y="379141"/>
                </a:cubicBezTo>
                <a:cubicBezTo>
                  <a:pt x="300286" y="377314"/>
                  <a:pt x="303220" y="362248"/>
                  <a:pt x="312235" y="356839"/>
                </a:cubicBezTo>
                <a:cubicBezTo>
                  <a:pt x="322314" y="350792"/>
                  <a:pt x="334537" y="349405"/>
                  <a:pt x="345688" y="345688"/>
                </a:cubicBezTo>
                <a:cubicBezTo>
                  <a:pt x="353122" y="334537"/>
                  <a:pt x="367099" y="325607"/>
                  <a:pt x="367991" y="312234"/>
                </a:cubicBezTo>
                <a:cubicBezTo>
                  <a:pt x="370969" y="267574"/>
                  <a:pt x="371737" y="220627"/>
                  <a:pt x="356840" y="178419"/>
                </a:cubicBezTo>
                <a:cubicBezTo>
                  <a:pt x="349811" y="158505"/>
                  <a:pt x="278362" y="103798"/>
                  <a:pt x="256479" y="89209"/>
                </a:cubicBezTo>
                <a:cubicBezTo>
                  <a:pt x="249563" y="84598"/>
                  <a:pt x="241610" y="81775"/>
                  <a:pt x="234176" y="78058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/>
          <p:nvPr/>
        </p:nvSpPr>
        <p:spPr>
          <a:xfrm>
            <a:off x="1468242" y="6296721"/>
            <a:ext cx="269373" cy="345688"/>
          </a:xfrm>
          <a:custGeom>
            <a:avLst/>
            <a:gdLst>
              <a:gd name="connsiteX0" fmla="*/ 312235 w 369734"/>
              <a:gd name="connsiteY0" fmla="*/ 66907 h 390292"/>
              <a:gd name="connsiteX1" fmla="*/ 256479 w 369734"/>
              <a:gd name="connsiteY1" fmla="*/ 33453 h 390292"/>
              <a:gd name="connsiteX2" fmla="*/ 223025 w 369734"/>
              <a:gd name="connsiteY2" fmla="*/ 22302 h 390292"/>
              <a:gd name="connsiteX3" fmla="*/ 178420 w 369734"/>
              <a:gd name="connsiteY3" fmla="*/ 0 h 390292"/>
              <a:gd name="connsiteX4" fmla="*/ 55757 w 369734"/>
              <a:gd name="connsiteY4" fmla="*/ 22302 h 390292"/>
              <a:gd name="connsiteX5" fmla="*/ 11152 w 369734"/>
              <a:gd name="connsiteY5" fmla="*/ 78058 h 390292"/>
              <a:gd name="connsiteX6" fmla="*/ 0 w 369734"/>
              <a:gd name="connsiteY6" fmla="*/ 111512 h 390292"/>
              <a:gd name="connsiteX7" fmla="*/ 11152 w 369734"/>
              <a:gd name="connsiteY7" fmla="*/ 334536 h 390292"/>
              <a:gd name="connsiteX8" fmla="*/ 22303 w 369734"/>
              <a:gd name="connsiteY8" fmla="*/ 367990 h 390292"/>
              <a:gd name="connsiteX9" fmla="*/ 66908 w 369734"/>
              <a:gd name="connsiteY9" fmla="*/ 379141 h 390292"/>
              <a:gd name="connsiteX10" fmla="*/ 122664 w 369734"/>
              <a:gd name="connsiteY10" fmla="*/ 390292 h 390292"/>
              <a:gd name="connsiteX11" fmla="*/ 289932 w 369734"/>
              <a:gd name="connsiteY11" fmla="*/ 379141 h 390292"/>
              <a:gd name="connsiteX12" fmla="*/ 312235 w 369734"/>
              <a:gd name="connsiteY12" fmla="*/ 356839 h 390292"/>
              <a:gd name="connsiteX13" fmla="*/ 345688 w 369734"/>
              <a:gd name="connsiteY13" fmla="*/ 345688 h 390292"/>
              <a:gd name="connsiteX14" fmla="*/ 367991 w 369734"/>
              <a:gd name="connsiteY14" fmla="*/ 312234 h 390292"/>
              <a:gd name="connsiteX15" fmla="*/ 356840 w 369734"/>
              <a:gd name="connsiteY15" fmla="*/ 178419 h 390292"/>
              <a:gd name="connsiteX16" fmla="*/ 256479 w 369734"/>
              <a:gd name="connsiteY16" fmla="*/ 89209 h 390292"/>
              <a:gd name="connsiteX17" fmla="*/ 234176 w 369734"/>
              <a:gd name="connsiteY17" fmla="*/ 78058 h 39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9734" h="390292">
                <a:moveTo>
                  <a:pt x="312235" y="66907"/>
                </a:moveTo>
                <a:cubicBezTo>
                  <a:pt x="293650" y="55756"/>
                  <a:pt x="275865" y="43146"/>
                  <a:pt x="256479" y="33453"/>
                </a:cubicBezTo>
                <a:cubicBezTo>
                  <a:pt x="245965" y="28196"/>
                  <a:pt x="233829" y="26932"/>
                  <a:pt x="223025" y="22302"/>
                </a:cubicBezTo>
                <a:cubicBezTo>
                  <a:pt x="207746" y="15754"/>
                  <a:pt x="193288" y="7434"/>
                  <a:pt x="178420" y="0"/>
                </a:cubicBezTo>
                <a:cubicBezTo>
                  <a:pt x="166123" y="1537"/>
                  <a:pt x="82899" y="6017"/>
                  <a:pt x="55757" y="22302"/>
                </a:cubicBezTo>
                <a:cubicBezTo>
                  <a:pt x="40940" y="31192"/>
                  <a:pt x="17664" y="65034"/>
                  <a:pt x="11152" y="78058"/>
                </a:cubicBezTo>
                <a:cubicBezTo>
                  <a:pt x="5895" y="88572"/>
                  <a:pt x="3717" y="100361"/>
                  <a:pt x="0" y="111512"/>
                </a:cubicBezTo>
                <a:cubicBezTo>
                  <a:pt x="3717" y="185853"/>
                  <a:pt x="4704" y="260382"/>
                  <a:pt x="11152" y="334536"/>
                </a:cubicBezTo>
                <a:cubicBezTo>
                  <a:pt x="12170" y="346246"/>
                  <a:pt x="13124" y="360647"/>
                  <a:pt x="22303" y="367990"/>
                </a:cubicBezTo>
                <a:cubicBezTo>
                  <a:pt x="34271" y="377564"/>
                  <a:pt x="51947" y="375816"/>
                  <a:pt x="66908" y="379141"/>
                </a:cubicBezTo>
                <a:cubicBezTo>
                  <a:pt x="85410" y="383252"/>
                  <a:pt x="104079" y="386575"/>
                  <a:pt x="122664" y="390292"/>
                </a:cubicBezTo>
                <a:cubicBezTo>
                  <a:pt x="178420" y="386575"/>
                  <a:pt x="234902" y="388852"/>
                  <a:pt x="289932" y="379141"/>
                </a:cubicBezTo>
                <a:cubicBezTo>
                  <a:pt x="300286" y="377314"/>
                  <a:pt x="303220" y="362248"/>
                  <a:pt x="312235" y="356839"/>
                </a:cubicBezTo>
                <a:cubicBezTo>
                  <a:pt x="322314" y="350792"/>
                  <a:pt x="334537" y="349405"/>
                  <a:pt x="345688" y="345688"/>
                </a:cubicBezTo>
                <a:cubicBezTo>
                  <a:pt x="353122" y="334537"/>
                  <a:pt x="367099" y="325607"/>
                  <a:pt x="367991" y="312234"/>
                </a:cubicBezTo>
                <a:cubicBezTo>
                  <a:pt x="370969" y="267574"/>
                  <a:pt x="371737" y="220627"/>
                  <a:pt x="356840" y="178419"/>
                </a:cubicBezTo>
                <a:cubicBezTo>
                  <a:pt x="349811" y="158505"/>
                  <a:pt x="278362" y="103798"/>
                  <a:pt x="256479" y="89209"/>
                </a:cubicBezTo>
                <a:cubicBezTo>
                  <a:pt x="249563" y="84598"/>
                  <a:pt x="241610" y="81775"/>
                  <a:pt x="234176" y="78058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/>
        </p:nvSpPr>
        <p:spPr>
          <a:xfrm>
            <a:off x="3984709" y="2836126"/>
            <a:ext cx="269373" cy="345688"/>
          </a:xfrm>
          <a:custGeom>
            <a:avLst/>
            <a:gdLst>
              <a:gd name="connsiteX0" fmla="*/ 312235 w 369734"/>
              <a:gd name="connsiteY0" fmla="*/ 66907 h 390292"/>
              <a:gd name="connsiteX1" fmla="*/ 256479 w 369734"/>
              <a:gd name="connsiteY1" fmla="*/ 33453 h 390292"/>
              <a:gd name="connsiteX2" fmla="*/ 223025 w 369734"/>
              <a:gd name="connsiteY2" fmla="*/ 22302 h 390292"/>
              <a:gd name="connsiteX3" fmla="*/ 178420 w 369734"/>
              <a:gd name="connsiteY3" fmla="*/ 0 h 390292"/>
              <a:gd name="connsiteX4" fmla="*/ 55757 w 369734"/>
              <a:gd name="connsiteY4" fmla="*/ 22302 h 390292"/>
              <a:gd name="connsiteX5" fmla="*/ 11152 w 369734"/>
              <a:gd name="connsiteY5" fmla="*/ 78058 h 390292"/>
              <a:gd name="connsiteX6" fmla="*/ 0 w 369734"/>
              <a:gd name="connsiteY6" fmla="*/ 111512 h 390292"/>
              <a:gd name="connsiteX7" fmla="*/ 11152 w 369734"/>
              <a:gd name="connsiteY7" fmla="*/ 334536 h 390292"/>
              <a:gd name="connsiteX8" fmla="*/ 22303 w 369734"/>
              <a:gd name="connsiteY8" fmla="*/ 367990 h 390292"/>
              <a:gd name="connsiteX9" fmla="*/ 66908 w 369734"/>
              <a:gd name="connsiteY9" fmla="*/ 379141 h 390292"/>
              <a:gd name="connsiteX10" fmla="*/ 122664 w 369734"/>
              <a:gd name="connsiteY10" fmla="*/ 390292 h 390292"/>
              <a:gd name="connsiteX11" fmla="*/ 289932 w 369734"/>
              <a:gd name="connsiteY11" fmla="*/ 379141 h 390292"/>
              <a:gd name="connsiteX12" fmla="*/ 312235 w 369734"/>
              <a:gd name="connsiteY12" fmla="*/ 356839 h 390292"/>
              <a:gd name="connsiteX13" fmla="*/ 345688 w 369734"/>
              <a:gd name="connsiteY13" fmla="*/ 345688 h 390292"/>
              <a:gd name="connsiteX14" fmla="*/ 367991 w 369734"/>
              <a:gd name="connsiteY14" fmla="*/ 312234 h 390292"/>
              <a:gd name="connsiteX15" fmla="*/ 356840 w 369734"/>
              <a:gd name="connsiteY15" fmla="*/ 178419 h 390292"/>
              <a:gd name="connsiteX16" fmla="*/ 256479 w 369734"/>
              <a:gd name="connsiteY16" fmla="*/ 89209 h 390292"/>
              <a:gd name="connsiteX17" fmla="*/ 234176 w 369734"/>
              <a:gd name="connsiteY17" fmla="*/ 78058 h 39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9734" h="390292">
                <a:moveTo>
                  <a:pt x="312235" y="66907"/>
                </a:moveTo>
                <a:cubicBezTo>
                  <a:pt x="293650" y="55756"/>
                  <a:pt x="275865" y="43146"/>
                  <a:pt x="256479" y="33453"/>
                </a:cubicBezTo>
                <a:cubicBezTo>
                  <a:pt x="245965" y="28196"/>
                  <a:pt x="233829" y="26932"/>
                  <a:pt x="223025" y="22302"/>
                </a:cubicBezTo>
                <a:cubicBezTo>
                  <a:pt x="207746" y="15754"/>
                  <a:pt x="193288" y="7434"/>
                  <a:pt x="178420" y="0"/>
                </a:cubicBezTo>
                <a:cubicBezTo>
                  <a:pt x="166123" y="1537"/>
                  <a:pt x="82899" y="6017"/>
                  <a:pt x="55757" y="22302"/>
                </a:cubicBezTo>
                <a:cubicBezTo>
                  <a:pt x="40940" y="31192"/>
                  <a:pt x="17664" y="65034"/>
                  <a:pt x="11152" y="78058"/>
                </a:cubicBezTo>
                <a:cubicBezTo>
                  <a:pt x="5895" y="88572"/>
                  <a:pt x="3717" y="100361"/>
                  <a:pt x="0" y="111512"/>
                </a:cubicBezTo>
                <a:cubicBezTo>
                  <a:pt x="3717" y="185853"/>
                  <a:pt x="4704" y="260382"/>
                  <a:pt x="11152" y="334536"/>
                </a:cubicBezTo>
                <a:cubicBezTo>
                  <a:pt x="12170" y="346246"/>
                  <a:pt x="13124" y="360647"/>
                  <a:pt x="22303" y="367990"/>
                </a:cubicBezTo>
                <a:cubicBezTo>
                  <a:pt x="34271" y="377564"/>
                  <a:pt x="51947" y="375816"/>
                  <a:pt x="66908" y="379141"/>
                </a:cubicBezTo>
                <a:cubicBezTo>
                  <a:pt x="85410" y="383252"/>
                  <a:pt x="104079" y="386575"/>
                  <a:pt x="122664" y="390292"/>
                </a:cubicBezTo>
                <a:cubicBezTo>
                  <a:pt x="178420" y="386575"/>
                  <a:pt x="234902" y="388852"/>
                  <a:pt x="289932" y="379141"/>
                </a:cubicBezTo>
                <a:cubicBezTo>
                  <a:pt x="300286" y="377314"/>
                  <a:pt x="303220" y="362248"/>
                  <a:pt x="312235" y="356839"/>
                </a:cubicBezTo>
                <a:cubicBezTo>
                  <a:pt x="322314" y="350792"/>
                  <a:pt x="334537" y="349405"/>
                  <a:pt x="345688" y="345688"/>
                </a:cubicBezTo>
                <a:cubicBezTo>
                  <a:pt x="353122" y="334537"/>
                  <a:pt x="367099" y="325607"/>
                  <a:pt x="367991" y="312234"/>
                </a:cubicBezTo>
                <a:cubicBezTo>
                  <a:pt x="370969" y="267574"/>
                  <a:pt x="371737" y="220627"/>
                  <a:pt x="356840" y="178419"/>
                </a:cubicBezTo>
                <a:cubicBezTo>
                  <a:pt x="349811" y="158505"/>
                  <a:pt x="278362" y="103798"/>
                  <a:pt x="256479" y="89209"/>
                </a:cubicBezTo>
                <a:cubicBezTo>
                  <a:pt x="249563" y="84598"/>
                  <a:pt x="241610" y="81775"/>
                  <a:pt x="234176" y="78058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5967" y="3118171"/>
            <a:ext cx="5815135" cy="37216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0609" y="27504"/>
            <a:ext cx="2531079" cy="315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78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417" y="1083252"/>
            <a:ext cx="10266218" cy="577474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82190" y="101889"/>
            <a:ext cx="5936673" cy="1325563"/>
          </a:xfrm>
        </p:spPr>
        <p:txBody>
          <a:bodyPr/>
          <a:lstStyle/>
          <a:p>
            <a:r>
              <a:rPr lang="en-US" dirty="0"/>
              <a:t>Browntail Moth Timeline</a:t>
            </a:r>
          </a:p>
        </p:txBody>
      </p:sp>
    </p:spTree>
    <p:extLst>
      <p:ext uri="{BB962C8B-B14F-4D97-AF65-F5344CB8AC3E}">
        <p14:creationId xmlns:p14="http://schemas.microsoft.com/office/powerpoint/2010/main" val="2166330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457200" y="430360"/>
          <a:ext cx="8077200" cy="6271260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201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24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Browntail Moth 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Eastern Tent 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Forest Tent 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Gypsy Moth 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35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Look for </a:t>
                      </a:r>
                      <a:endParaRPr lang="en-US" sz="1800" b="1" dirty="0">
                        <a:effectLst/>
                      </a:endParaRPr>
                    </a:p>
                    <a:p>
                      <a:pPr marL="91440" marR="0" indent="-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Overall brown color; </a:t>
                      </a:r>
                      <a:endParaRPr lang="en-US" sz="1800" b="0" dirty="0">
                        <a:effectLst/>
                      </a:endParaRPr>
                    </a:p>
                    <a:p>
                      <a:pPr marL="91440" marR="0" indent="-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White tufts along sides; </a:t>
                      </a:r>
                      <a:endParaRPr lang="en-US" sz="1800" b="0" dirty="0">
                        <a:effectLst/>
                      </a:endParaRPr>
                    </a:p>
                    <a:p>
                      <a:pPr marL="91440" marR="0" indent="-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sng" dirty="0">
                          <a:effectLst/>
                        </a:rPr>
                        <a:t>Red-orange dots on tail-end</a:t>
                      </a:r>
                      <a:endParaRPr lang="en-US" sz="1800" b="0" u="sng" dirty="0">
                        <a:effectLst/>
                      </a:endParaRPr>
                    </a:p>
                    <a:p>
                      <a:pPr marL="91440" marR="0" indent="-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91440" marR="0" indent="-9144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DANGER!! 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Look for </a:t>
                      </a:r>
                      <a:endParaRPr lang="en-US" sz="1800" b="1" dirty="0">
                        <a:effectLst/>
                      </a:endParaRPr>
                    </a:p>
                    <a:p>
                      <a:pPr marL="91440" marR="0" indent="-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 dirty="0">
                          <a:effectLst/>
                        </a:rPr>
                        <a:t>White stripe </a:t>
                      </a:r>
                      <a:r>
                        <a:rPr lang="en-US" sz="1600" dirty="0">
                          <a:effectLst/>
                        </a:rPr>
                        <a:t>down center of back</a:t>
                      </a:r>
                      <a:endParaRPr lang="en-US" sz="1800" dirty="0">
                        <a:effectLst/>
                      </a:endParaRPr>
                    </a:p>
                    <a:p>
                      <a:pPr marL="91440" marR="0" indent="-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Blue spots like the “eye” in peacock feather along each side of stripe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Look for </a:t>
                      </a:r>
                      <a:endParaRPr lang="en-US" sz="1800" b="1" dirty="0">
                        <a:effectLst/>
                      </a:endParaRPr>
                    </a:p>
                    <a:p>
                      <a:pPr marL="91440" marR="0" indent="-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White or </a:t>
                      </a:r>
                      <a:r>
                        <a:rPr lang="en-US" sz="1600" u="sng" dirty="0">
                          <a:effectLst/>
                        </a:rPr>
                        <a:t>off-white footprint-shaped marks </a:t>
                      </a:r>
                      <a:r>
                        <a:rPr lang="en-US" sz="1600" dirty="0">
                          <a:effectLst/>
                        </a:rPr>
                        <a:t>down the center of the back </a:t>
                      </a:r>
                      <a:endParaRPr lang="en-US" sz="1800" dirty="0">
                        <a:effectLst/>
                      </a:endParaRPr>
                    </a:p>
                    <a:p>
                      <a:pPr marL="91440" marR="0" indent="-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Blue body coloration in later instars 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dirty="0">
                          <a:effectLst/>
                        </a:rPr>
                        <a:t>Look for </a:t>
                      </a:r>
                      <a:endParaRPr lang="en-US" sz="1800" b="1" u="none" dirty="0">
                        <a:effectLst/>
                      </a:endParaRPr>
                    </a:p>
                    <a:p>
                      <a:pPr marL="91440" marR="0" indent="-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Prominent knobs with hairs on each side of head capsule.</a:t>
                      </a:r>
                      <a:endParaRPr lang="en-US" sz="1800" dirty="0">
                        <a:effectLst/>
                      </a:endParaRPr>
                    </a:p>
                    <a:p>
                      <a:pPr marL="91440" marR="0" indent="-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Five pairs of </a:t>
                      </a:r>
                      <a:r>
                        <a:rPr lang="en-US" sz="1600" u="sng" dirty="0">
                          <a:effectLst/>
                        </a:rPr>
                        <a:t>blue- and six pairs of red- spots along back</a:t>
                      </a:r>
                      <a:r>
                        <a:rPr lang="en-US" sz="1600" dirty="0">
                          <a:effectLst/>
                        </a:rPr>
                        <a:t> (4</a:t>
                      </a:r>
                      <a:r>
                        <a:rPr lang="en-US" sz="1600" baseline="30000" dirty="0">
                          <a:effectLst/>
                        </a:rPr>
                        <a:t>th</a:t>
                      </a:r>
                      <a:r>
                        <a:rPr lang="en-US" sz="1600" dirty="0">
                          <a:effectLst/>
                        </a:rPr>
                        <a:t> instar and later).</a:t>
                      </a:r>
                      <a:endParaRPr lang="en-US" sz="1800" dirty="0">
                        <a:effectLst/>
                      </a:endParaRPr>
                    </a:p>
                  </a:txBody>
                  <a:tcPr marL="68580" marR="68580" marT="0" marB="0">
                    <a:solidFill>
                      <a:srgbClr val="FFFF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5170">
                <a:tc>
                  <a:txBody>
                    <a:bodyPr/>
                    <a:lstStyle/>
                    <a:p>
                      <a:pPr marL="91440" marR="0" indent="-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indent="-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91440" marR="0" indent="-914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91440" marR="0" indent="-9144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Invasive</a:t>
                      </a:r>
                    </a:p>
                    <a:p>
                      <a:pPr marL="91440" marR="0" indent="-9144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Human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/>
                        </a:rPr>
                        <a:t> &amp; Forest Health Impacts</a:t>
                      </a:r>
                      <a:endParaRPr lang="en-US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indent="-9144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Native</a:t>
                      </a:r>
                    </a:p>
                    <a:p>
                      <a:pPr marL="91440" marR="0" indent="-9144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Mostly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/>
                        </a:rPr>
                        <a:t> aesthetic impacts</a:t>
                      </a:r>
                      <a:endParaRPr lang="en-US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91440" marR="0" indent="-9144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Native</a:t>
                      </a:r>
                    </a:p>
                    <a:p>
                      <a:pPr marL="91440" marR="0" indent="-9144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Occasional outbreaks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Times New Roman"/>
                        </a:rPr>
                        <a:t>Invasive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Forest Health Impacts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Quarantined</a:t>
                      </a:r>
                      <a:r>
                        <a:rPr lang="en-US" sz="1600" baseline="0" dirty="0">
                          <a:effectLst/>
                          <a:latin typeface="+mn-lt"/>
                          <a:ea typeface="Times New Roman"/>
                        </a:rPr>
                        <a:t> pest</a:t>
                      </a:r>
                      <a:endParaRPr lang="en-US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34" descr="etc5310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3038" y="3122408"/>
            <a:ext cx="1554162" cy="272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6154736" y="3618501"/>
            <a:ext cx="2719388" cy="17351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\\dcn-cna2ltmdev1\E\Data on 'Cnfscng1pwurquBug Lab' (K)\FHMpictures\Forest tent\forest tent cat.JP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4083685" y="3876470"/>
            <a:ext cx="2805430" cy="121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2169" y="61028"/>
            <a:ext cx="1493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Tent-makers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08394" y="49360"/>
            <a:ext cx="1109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No Tents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32713" y="3634535"/>
            <a:ext cx="2663190" cy="17030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654639" y="1614657"/>
            <a:ext cx="5306289" cy="3241967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8624456" y="6012873"/>
            <a:ext cx="3366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BEWARE of HAIRS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9393382" y="1274618"/>
            <a:ext cx="914401" cy="8589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642188" y="6488668"/>
            <a:ext cx="1438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(microscopic)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74792" y="63606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^</a:t>
            </a:r>
          </a:p>
        </p:txBody>
      </p:sp>
    </p:spTree>
    <p:extLst>
      <p:ext uri="{BB962C8B-B14F-4D97-AF65-F5344CB8AC3E}">
        <p14:creationId xmlns:p14="http://schemas.microsoft.com/office/powerpoint/2010/main" val="938874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72200" y="365125"/>
            <a:ext cx="5562600" cy="1325563"/>
          </a:xfrm>
        </p:spPr>
        <p:txBody>
          <a:bodyPr/>
          <a:lstStyle/>
          <a:p>
            <a:r>
              <a:rPr lang="en-US" dirty="0"/>
              <a:t>More Fuzzy Caterpillars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Forest tent caterpillar</a:t>
            </a:r>
          </a:p>
          <a:p>
            <a:r>
              <a:rPr lang="en-US" dirty="0"/>
              <a:t>&lt;70 ac</a:t>
            </a:r>
          </a:p>
          <a:p>
            <a:r>
              <a:rPr lang="en-US" dirty="0"/>
              <a:t>Oaks stripped in Blue Hill</a:t>
            </a:r>
          </a:p>
          <a:p>
            <a:pPr lvl="1"/>
            <a:r>
              <a:rPr lang="en-US" dirty="0"/>
              <a:t>Also Gypsy moth</a:t>
            </a:r>
          </a:p>
          <a:p>
            <a:pPr lvl="1"/>
            <a:r>
              <a:rPr lang="en-US" dirty="0"/>
              <a:t>Also BTM in area</a:t>
            </a:r>
          </a:p>
          <a:p>
            <a:r>
              <a:rPr lang="en-US" dirty="0"/>
              <a:t>Dry growing seasons could allow population growth</a:t>
            </a:r>
          </a:p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472545" cy="6858000"/>
          </a:xfrm>
        </p:spPr>
      </p:pic>
      <p:sp>
        <p:nvSpPr>
          <p:cNvPr id="11" name="TextBox 10"/>
          <p:cNvSpPr txBox="1"/>
          <p:nvPr/>
        </p:nvSpPr>
        <p:spPr>
          <a:xfrm>
            <a:off x="1565564" y="1321356"/>
            <a:ext cx="1942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FOREST TENT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CATERPILLAR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02327" y="5145210"/>
            <a:ext cx="1886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GYPSY MOTH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CATERPILLAR</a:t>
            </a:r>
          </a:p>
        </p:txBody>
      </p:sp>
    </p:spTree>
    <p:extLst>
      <p:ext uri="{BB962C8B-B14F-4D97-AF65-F5344CB8AC3E}">
        <p14:creationId xmlns:p14="http://schemas.microsoft.com/office/powerpoint/2010/main" val="282117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9200" y="0"/>
            <a:ext cx="4817745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30836" y="2247117"/>
            <a:ext cx="3574473" cy="2673927"/>
          </a:xfrm>
          <a:prstGeom prst="rect">
            <a:avLst/>
          </a:prstGeom>
          <a:solidFill>
            <a:srgbClr val="F2BA70"/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6089073" cy="1325563"/>
          </a:xfrm>
        </p:spPr>
        <p:txBody>
          <a:bodyPr/>
          <a:lstStyle/>
          <a:p>
            <a:r>
              <a:rPr lang="en-US" dirty="0"/>
              <a:t>Invasive Beetle Update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608907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Emerald Ash Borer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Asian Longhorned Beetle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Brown Spruce Longhorned Beetle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056" y="2138925"/>
            <a:ext cx="2724762" cy="2641417"/>
          </a:xfrm>
          <a:prstGeom prst="rect">
            <a:avLst/>
          </a:prstGeom>
        </p:spPr>
      </p:pic>
      <p:pic>
        <p:nvPicPr>
          <p:cNvPr id="5" name="Picture 2" descr="Brown spruce longhorn beetl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93" b="98276" l="2639" r="994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480791">
            <a:off x="7589330" y="2714543"/>
            <a:ext cx="1652501" cy="101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06446">
            <a:off x="10272955" y="2624513"/>
            <a:ext cx="723468" cy="14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87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Emerald Ash Borer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252" y="1690688"/>
            <a:ext cx="287839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Not found in Maine (Yet)</a:t>
            </a:r>
          </a:p>
          <a:p>
            <a:r>
              <a:rPr lang="en-US" dirty="0"/>
              <a:t>Recent Detection in VT</a:t>
            </a:r>
          </a:p>
          <a:p>
            <a:r>
              <a:rPr lang="en-US" dirty="0"/>
              <a:t>Quarantine Expansion in QC</a:t>
            </a:r>
          </a:p>
          <a:p>
            <a:r>
              <a:rPr lang="en-US" dirty="0"/>
              <a:t>2018 Trap Surveys (~650) by Delta 21 (USDA Contractor) in SW ME and MFS in rest of state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969" y="0"/>
            <a:ext cx="529936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2568" y="2005372"/>
            <a:ext cx="2791478" cy="372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88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842819" cy="1325563"/>
          </a:xfrm>
        </p:spPr>
        <p:txBody>
          <a:bodyPr/>
          <a:lstStyle/>
          <a:p>
            <a:r>
              <a:rPr lang="en-US" dirty="0"/>
              <a:t>Asian Longhorned 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232" y="1528456"/>
            <a:ext cx="4176252" cy="4351338"/>
          </a:xfrm>
        </p:spPr>
        <p:txBody>
          <a:bodyPr/>
          <a:lstStyle/>
          <a:p>
            <a:r>
              <a:rPr lang="en-US" dirty="0"/>
              <a:t>Eradicated from Chicago, Boston, NJ and Soon Queens/Brooklyn?</a:t>
            </a:r>
          </a:p>
          <a:p>
            <a:r>
              <a:rPr lang="en-US" dirty="0"/>
              <a:t>Not found in Maine</a:t>
            </a:r>
          </a:p>
          <a:p>
            <a:r>
              <a:rPr lang="en-US" dirty="0"/>
              <a:t>Out of state firewood still being brought </a:t>
            </a:r>
            <a:r>
              <a:rPr lang="en-US" dirty="0" err="1"/>
              <a:t>upta</a:t>
            </a:r>
            <a:r>
              <a:rPr lang="en-US" dirty="0"/>
              <a:t> camp</a:t>
            </a:r>
          </a:p>
          <a:p>
            <a:r>
              <a:rPr lang="en-US" dirty="0"/>
              <a:t>Bugs stow away in firewood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452" y="1351475"/>
            <a:ext cx="6889749" cy="5167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1019" y="6488668"/>
            <a:ext cx="4155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Photo: Patricia Douglass, USDA APHIS-PPQ</a:t>
            </a:r>
          </a:p>
        </p:txBody>
      </p:sp>
    </p:spTree>
    <p:extLst>
      <p:ext uri="{BB962C8B-B14F-4D97-AF65-F5344CB8AC3E}">
        <p14:creationId xmlns:p14="http://schemas.microsoft.com/office/powerpoint/2010/main" val="614808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399" y="274638"/>
            <a:ext cx="4430751" cy="1143000"/>
          </a:xfrm>
        </p:spPr>
        <p:txBody>
          <a:bodyPr>
            <a:normAutofit/>
          </a:bodyPr>
          <a:lstStyle/>
          <a:p>
            <a:r>
              <a:rPr lang="en-US" dirty="0"/>
              <a:t>2017Aerial Survey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0400" y="1600201"/>
            <a:ext cx="497378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Damage Agents Acres Mapped </a:t>
            </a:r>
          </a:p>
          <a:p>
            <a:pPr marL="0" indent="0">
              <a:buNone/>
            </a:pPr>
            <a:r>
              <a:rPr lang="en-US" sz="2400" dirty="0"/>
              <a:t>(2016 numbers in Parentheses)</a:t>
            </a:r>
          </a:p>
          <a:p>
            <a:r>
              <a:rPr lang="en-US" dirty="0"/>
              <a:t>WPND: ~61K (125K) </a:t>
            </a:r>
          </a:p>
          <a:p>
            <a:r>
              <a:rPr lang="en-US" dirty="0"/>
              <a:t>BTM: ~55K (62.6K) </a:t>
            </a:r>
          </a:p>
          <a:p>
            <a:r>
              <a:rPr lang="en-US" dirty="0"/>
              <a:t>WM: ~30K (6K) </a:t>
            </a:r>
          </a:p>
          <a:p>
            <a:r>
              <a:rPr lang="en-US" dirty="0"/>
              <a:t>Drought: ~430 </a:t>
            </a:r>
          </a:p>
          <a:p>
            <a:r>
              <a:rPr lang="en-US" dirty="0"/>
              <a:t>BPOLR:~420 (3K) </a:t>
            </a:r>
          </a:p>
          <a:p>
            <a:r>
              <a:rPr lang="en-US" dirty="0"/>
              <a:t>HWA: 140</a:t>
            </a:r>
          </a:p>
          <a:p>
            <a:r>
              <a:rPr lang="en-US" dirty="0"/>
              <a:t>FTC: &lt;70ac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309" y="-5862"/>
            <a:ext cx="5268275" cy="6858000"/>
          </a:xfrm>
          <a:prstGeom prst="rect">
            <a:avLst/>
          </a:prstGeom>
        </p:spPr>
      </p:pic>
      <p:sp>
        <p:nvSpPr>
          <p:cNvPr id="5" name="Arrow: Down 4"/>
          <p:cNvSpPr/>
          <p:nvPr/>
        </p:nvSpPr>
        <p:spPr>
          <a:xfrm>
            <a:off x="10321636" y="2563087"/>
            <a:ext cx="249382" cy="3740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/>
          <p:cNvSpPr/>
          <p:nvPr/>
        </p:nvSpPr>
        <p:spPr>
          <a:xfrm>
            <a:off x="10086109" y="3119723"/>
            <a:ext cx="249382" cy="3740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/>
          <p:cNvSpPr/>
          <p:nvPr/>
        </p:nvSpPr>
        <p:spPr>
          <a:xfrm rot="10800000">
            <a:off x="9531928" y="3582458"/>
            <a:ext cx="249382" cy="37407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/>
          <p:cNvSpPr/>
          <p:nvPr/>
        </p:nvSpPr>
        <p:spPr>
          <a:xfrm rot="10800000">
            <a:off x="9432428" y="4077922"/>
            <a:ext cx="226711" cy="37407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/>
          <p:cNvSpPr/>
          <p:nvPr/>
        </p:nvSpPr>
        <p:spPr>
          <a:xfrm>
            <a:off x="9781310" y="4650650"/>
            <a:ext cx="249382" cy="3740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/>
          <p:cNvSpPr/>
          <p:nvPr/>
        </p:nvSpPr>
        <p:spPr>
          <a:xfrm rot="10800000">
            <a:off x="8822829" y="5128634"/>
            <a:ext cx="226711" cy="37407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/>
          <p:cNvSpPr/>
          <p:nvPr/>
        </p:nvSpPr>
        <p:spPr>
          <a:xfrm rot="10800000">
            <a:off x="8936184" y="5646165"/>
            <a:ext cx="226711" cy="37407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97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415116" cy="1460500"/>
          </a:xfrm>
        </p:spPr>
        <p:txBody>
          <a:bodyPr/>
          <a:lstStyle/>
          <a:p>
            <a:r>
              <a:rPr lang="en-US" dirty="0"/>
              <a:t>Brown Spruce Longhorned 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923" y="1825625"/>
            <a:ext cx="5854167" cy="1846723"/>
          </a:xfrm>
        </p:spPr>
        <p:txBody>
          <a:bodyPr/>
          <a:lstStyle/>
          <a:p>
            <a:r>
              <a:rPr lang="en-US" dirty="0"/>
              <a:t>Throughout much of Nova Scotia</a:t>
            </a:r>
          </a:p>
          <a:p>
            <a:r>
              <a:rPr lang="en-US" dirty="0"/>
              <a:t>Established in </a:t>
            </a:r>
            <a:r>
              <a:rPr lang="en-US" dirty="0" err="1"/>
              <a:t>Memramcook</a:t>
            </a:r>
            <a:r>
              <a:rPr lang="en-US" dirty="0"/>
              <a:t>, NB</a:t>
            </a:r>
          </a:p>
          <a:p>
            <a:pPr lvl="1"/>
            <a:r>
              <a:rPr lang="en-US" dirty="0"/>
              <a:t>Not found outside of restricted area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brown spruce longhorn beetle, Tetropium fuscum  (Coleoptera: Cerambycidae)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3535" y="365125"/>
            <a:ext cx="5350240" cy="626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875139" y="3818439"/>
            <a:ext cx="2156951" cy="2810382"/>
            <a:chOff x="3381445" y="1611485"/>
            <a:chExt cx="2705100" cy="3657600"/>
          </a:xfrm>
        </p:grpSpPr>
        <p:pic>
          <p:nvPicPr>
            <p:cNvPr id="9" name="Picture 10" descr="brown spruce longhorn beetle, Tetropium fuscum  (Coleoptera: Cerambycidae)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1445" y="1611485"/>
              <a:ext cx="2705100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4864890" y="4619555"/>
              <a:ext cx="1152150" cy="422455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" descr="https://bugwoodcloud.org/images/3072x2048/1258317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1227047" y="4243212"/>
            <a:ext cx="279264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42372" y="3121266"/>
            <a:ext cx="32109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Photos (L-R):</a:t>
            </a:r>
          </a:p>
          <a:p>
            <a:r>
              <a:rPr lang="en-US" sz="1400" dirty="0"/>
              <a:t>Stanislaw </a:t>
            </a:r>
            <a:r>
              <a:rPr lang="en-US" sz="1400" dirty="0" err="1"/>
              <a:t>Kinelski</a:t>
            </a:r>
            <a:r>
              <a:rPr lang="en-US" sz="1400" dirty="0"/>
              <a:t>, Bugwood.org, </a:t>
            </a:r>
          </a:p>
          <a:p>
            <a:r>
              <a:rPr lang="en-US" altLang="en-US" sz="1400" dirty="0"/>
              <a:t>Jon Sweeney, bugwood.org (</a:t>
            </a:r>
            <a:r>
              <a:rPr lang="en-US" altLang="en-US" sz="1400" dirty="0" err="1"/>
              <a:t>Center,Right</a:t>
            </a:r>
            <a:r>
              <a:rPr lang="en-US" altLang="en-US" sz="1400" dirty="0"/>
              <a:t>)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053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501" y="1590884"/>
            <a:ext cx="3617124" cy="641812"/>
          </a:xfrm>
        </p:spPr>
        <p:txBody>
          <a:bodyPr/>
          <a:lstStyle/>
          <a:p>
            <a:r>
              <a:rPr lang="en-US" dirty="0">
                <a:hlinkClick r:id="rId2"/>
              </a:rPr>
              <a:t>www.maine.gov/dacf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43" y="4495567"/>
            <a:ext cx="5121223" cy="1050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24" b="7381"/>
          <a:stretch/>
        </p:blipFill>
        <p:spPr>
          <a:xfrm>
            <a:off x="0" y="2131088"/>
            <a:ext cx="5063793" cy="870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3359" y="1275897"/>
            <a:ext cx="4993899" cy="50394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575"/>
          <a:stretch/>
        </p:blipFill>
        <p:spPr>
          <a:xfrm>
            <a:off x="298501" y="2916447"/>
            <a:ext cx="6444858" cy="11497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37" y="3915291"/>
            <a:ext cx="6192585" cy="68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05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Caterpillar Roundup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315200" y="1825625"/>
            <a:ext cx="4038600" cy="4351338"/>
          </a:xfrm>
        </p:spPr>
        <p:txBody>
          <a:bodyPr/>
          <a:lstStyle/>
          <a:p>
            <a:r>
              <a:rPr lang="en-US" dirty="0"/>
              <a:t>Spruce Budworm Update</a:t>
            </a:r>
          </a:p>
          <a:p>
            <a:r>
              <a:rPr lang="en-US" dirty="0"/>
              <a:t>Gypsy Moth Quarantine Expansion</a:t>
            </a:r>
          </a:p>
          <a:p>
            <a:r>
              <a:rPr lang="en-US" dirty="0"/>
              <a:t>Browntail Moth Explosion</a:t>
            </a:r>
          </a:p>
          <a:p>
            <a:r>
              <a:rPr lang="en-US" dirty="0"/>
              <a:t>Forest Tent Caterpillar Sightings</a:t>
            </a:r>
          </a:p>
        </p:txBody>
      </p:sp>
      <p:pic>
        <p:nvPicPr>
          <p:cNvPr id="4" name="Picture 3" descr="Forums Roundup - March 2013 | UFOP: StarBase 118 Star Trek R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96" y="1260763"/>
            <a:ext cx="3351789" cy="3351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005" y="1690688"/>
            <a:ext cx="4951845" cy="555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66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06" y="0"/>
            <a:ext cx="1002538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0068" y="598058"/>
            <a:ext cx="3051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Spruce Budworm</a:t>
            </a:r>
          </a:p>
        </p:txBody>
      </p:sp>
    </p:spTree>
    <p:extLst>
      <p:ext uri="{BB962C8B-B14F-4D97-AF65-F5344CB8AC3E}">
        <p14:creationId xmlns:p14="http://schemas.microsoft.com/office/powerpoint/2010/main" val="3651587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953" y="228600"/>
            <a:ext cx="5241282" cy="336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9009" y="3562974"/>
            <a:ext cx="5218226" cy="310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 descr="C:\Users\dc7323\Desktop\Figure 3.jp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5054" y="867365"/>
            <a:ext cx="6109855" cy="53912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2012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8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001" y="848590"/>
            <a:ext cx="3920207" cy="5174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7208" y="1160102"/>
            <a:ext cx="3494791" cy="462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6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558" y="0"/>
            <a:ext cx="8872884" cy="6858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7924800" y="2466975"/>
            <a:ext cx="0" cy="1333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7934325" y="2486025"/>
            <a:ext cx="0" cy="133350"/>
          </a:xfrm>
          <a:prstGeom prst="line">
            <a:avLst/>
          </a:prstGeom>
          <a:ln w="28575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0" y="4375006"/>
            <a:ext cx="8631382" cy="248299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dirty="0"/>
              <a:t>Fettes Method employed at Northern ME MFS L2 sites and other locations to quantify defoliation of current-year growth.</a:t>
            </a:r>
          </a:p>
          <a:p>
            <a:r>
              <a:rPr lang="en-US" sz="2400" dirty="0"/>
              <a:t>Trace defoliation at all sites (all causes)</a:t>
            </a:r>
          </a:p>
          <a:p>
            <a:r>
              <a:rPr lang="en-US" sz="2400" dirty="0"/>
              <a:t>Potential SBW-caused defoliation at 4 sites </a:t>
            </a:r>
            <a:br>
              <a:rPr lang="en-US" sz="2400" dirty="0"/>
            </a:br>
            <a:r>
              <a:rPr lang="en-US" sz="2400" dirty="0"/>
              <a:t>(2 in Big 20 </a:t>
            </a:r>
            <a:r>
              <a:rPr lang="en-US" sz="2400" dirty="0" err="1"/>
              <a:t>Twp</a:t>
            </a:r>
            <a:r>
              <a:rPr lang="en-US" sz="2400" dirty="0"/>
              <a:t>, 1 in Cross Lake </a:t>
            </a:r>
            <a:r>
              <a:rPr lang="en-US" sz="2400" dirty="0" err="1"/>
              <a:t>Twp</a:t>
            </a:r>
            <a:r>
              <a:rPr lang="en-US" sz="2400" dirty="0"/>
              <a:t>, 1 in Connor </a:t>
            </a:r>
            <a:r>
              <a:rPr lang="en-US" sz="2400" dirty="0" err="1"/>
              <a:t>Twp</a:t>
            </a:r>
            <a:r>
              <a:rPr lang="en-US" sz="2400" dirty="0"/>
              <a:t>)</a:t>
            </a:r>
          </a:p>
          <a:p>
            <a:r>
              <a:rPr lang="en-US" sz="2400" dirty="0"/>
              <a:t>Revisit of all sites and other sites with higher catches in July 2018</a:t>
            </a:r>
          </a:p>
        </p:txBody>
      </p:sp>
      <p:sp>
        <p:nvSpPr>
          <p:cNvPr id="13" name="TextBox 12"/>
          <p:cNvSpPr txBox="1"/>
          <p:nvPr/>
        </p:nvSpPr>
        <p:spPr>
          <a:xfrm rot="20098473">
            <a:off x="5427286" y="1561138"/>
            <a:ext cx="2618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NB Trace-Light Defoliation</a:t>
            </a:r>
          </a:p>
        </p:txBody>
      </p:sp>
    </p:spTree>
    <p:extLst>
      <p:ext uri="{BB962C8B-B14F-4D97-AF65-F5344CB8AC3E}">
        <p14:creationId xmlns:p14="http://schemas.microsoft.com/office/powerpoint/2010/main" val="3612872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Results  -- 14 of 255 Sites Positive </a:t>
            </a:r>
            <a:br>
              <a:rPr lang="en-US" dirty="0"/>
            </a:br>
            <a:r>
              <a:rPr lang="en-US" dirty="0"/>
              <a:t>Max 2.3/30” Branch   Total: 32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14" y="1906903"/>
            <a:ext cx="6166421" cy="4486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2841" t="13517" r="13068"/>
          <a:stretch/>
        </p:blipFill>
        <p:spPr>
          <a:xfrm>
            <a:off x="7004621" y="1690688"/>
            <a:ext cx="4460274" cy="491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12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Gypsy Moth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33655" cy="4351338"/>
          </a:xfrm>
        </p:spPr>
        <p:txBody>
          <a:bodyPr>
            <a:normAutofit/>
          </a:bodyPr>
          <a:lstStyle/>
          <a:p>
            <a:r>
              <a:rPr lang="en-US" dirty="0"/>
              <a:t>Outbreak Conditions in Southern NE</a:t>
            </a:r>
          </a:p>
          <a:p>
            <a:r>
              <a:rPr lang="en-US" dirty="0"/>
              <a:t>Still no Defoliation in ME (Feeding with FTC in Blue Hill)</a:t>
            </a:r>
          </a:p>
          <a:p>
            <a:r>
              <a:rPr lang="en-US" dirty="0"/>
              <a:t>One to watch for; especially with dry spring</a:t>
            </a:r>
          </a:p>
        </p:txBody>
      </p:sp>
      <p:pic>
        <p:nvPicPr>
          <p:cNvPr id="6" name="Picture 9" descr="GM_adult_m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8628441" y="4069980"/>
            <a:ext cx="3524483" cy="198142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gm_adult_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6763" y="200891"/>
            <a:ext cx="4191000" cy="256989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972994" y="1860177"/>
            <a:ext cx="3567113" cy="644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0434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528</Words>
  <Application>Microsoft Office PowerPoint</Application>
  <PresentationFormat>Widescreen</PresentationFormat>
  <Paragraphs>115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Maine Forest Insect Update </vt:lpstr>
      <vt:lpstr>2017Aerial Survey</vt:lpstr>
      <vt:lpstr>The Caterpillar Roundup</vt:lpstr>
      <vt:lpstr>PowerPoint Presentation</vt:lpstr>
      <vt:lpstr>PowerPoint Presentation</vt:lpstr>
      <vt:lpstr>PowerPoint Presentation</vt:lpstr>
      <vt:lpstr>PowerPoint Presentation</vt:lpstr>
      <vt:lpstr>L2 Results  -- 14 of 255 Sites Positive  Max 2.3/30” Branch   Total: 32</vt:lpstr>
      <vt:lpstr>European Gypsy Moth</vt:lpstr>
      <vt:lpstr>European Gypsy Moth</vt:lpstr>
      <vt:lpstr>PowerPoint Presentation</vt:lpstr>
      <vt:lpstr>PowerPoint Presentation</vt:lpstr>
      <vt:lpstr>PowerPoint Presentation</vt:lpstr>
      <vt:lpstr>Browntail Moth Timeline</vt:lpstr>
      <vt:lpstr>PowerPoint Presentation</vt:lpstr>
      <vt:lpstr>More Fuzzy Caterpillars</vt:lpstr>
      <vt:lpstr>Invasive Beetle Update</vt:lpstr>
      <vt:lpstr>Emerald Ash Borer</vt:lpstr>
      <vt:lpstr>Asian Longhorned Beetle</vt:lpstr>
      <vt:lpstr>Brown Spruce Longhorned Beetle</vt:lpstr>
      <vt:lpstr>UPDATES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Kanoti, Allison M</dc:creator>
  <cp:lastModifiedBy>Kanoti, Allison M</cp:lastModifiedBy>
  <cp:revision>51</cp:revision>
  <dcterms:created xsi:type="dcterms:W3CDTF">2018-01-23T18:01:16Z</dcterms:created>
  <dcterms:modified xsi:type="dcterms:W3CDTF">2018-03-10T14:01:48Z</dcterms:modified>
</cp:coreProperties>
</file>